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 id="2147483684" r:id="rId7"/>
    <p:sldMasterId id="2147483685"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Lst>
  <p:sldSz cy="5143500" cx="9144000"/>
  <p:notesSz cx="6858000" cy="9144000"/>
  <p:embeddedFontLst>
    <p:embeddedFont>
      <p:font typeface="Raleway"/>
      <p:regular r:id="rId28"/>
      <p:bold r:id="rId29"/>
      <p:italic r:id="rId30"/>
      <p:boldItalic r:id="rId31"/>
    </p:embeddedFont>
    <p:embeddedFont>
      <p:font typeface="Roboto"/>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FCAEC5-FFB5-4EA3-B830-DFC6FD9F148B}">
  <a:tblStyle styleId="{47FCAEC5-FFB5-4EA3-B830-DFC6FD9F148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font" Target="fonts/Raleway-regular.fntdata"/><Relationship Id="rId27" Type="http://schemas.openxmlformats.org/officeDocument/2006/relationships/slide" Target="slides/slide18.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aleway-bold.fntdata"/><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2.xml"/><Relationship Id="rId33" Type="http://schemas.openxmlformats.org/officeDocument/2006/relationships/font" Target="fonts/Roboto-bold.fntdata"/><Relationship Id="rId10" Type="http://schemas.openxmlformats.org/officeDocument/2006/relationships/slide" Target="slides/slide1.xml"/><Relationship Id="rId32" Type="http://schemas.openxmlformats.org/officeDocument/2006/relationships/font" Target="fonts/Roboto-regular.fntdata"/><Relationship Id="rId13" Type="http://schemas.openxmlformats.org/officeDocument/2006/relationships/slide" Target="slides/slide4.xml"/><Relationship Id="rId35" Type="http://schemas.openxmlformats.org/officeDocument/2006/relationships/font" Target="fonts/Roboto-boldItalic.fntdata"/><Relationship Id="rId12" Type="http://schemas.openxmlformats.org/officeDocument/2006/relationships/slide" Target="slides/slide3.xml"/><Relationship Id="rId34" Type="http://schemas.openxmlformats.org/officeDocument/2006/relationships/font" Target="fonts/Roboto-italic.fntdata"/><Relationship Id="rId15" Type="http://schemas.openxmlformats.org/officeDocument/2006/relationships/slide" Target="slides/slide6.xml"/><Relationship Id="rId37" Type="http://schemas.openxmlformats.org/officeDocument/2006/relationships/font" Target="fonts/Lato-bold.fntdata"/><Relationship Id="rId14" Type="http://schemas.openxmlformats.org/officeDocument/2006/relationships/slide" Target="slides/slide5.xml"/><Relationship Id="rId36" Type="http://schemas.openxmlformats.org/officeDocument/2006/relationships/font" Target="fonts/Lato-regular.fntdata"/><Relationship Id="rId17" Type="http://schemas.openxmlformats.org/officeDocument/2006/relationships/slide" Target="slides/slide8.xml"/><Relationship Id="rId39" Type="http://schemas.openxmlformats.org/officeDocument/2006/relationships/font" Target="fonts/Lato-boldItalic.fntdata"/><Relationship Id="rId16" Type="http://schemas.openxmlformats.org/officeDocument/2006/relationships/slide" Target="slides/slide7.xml"/><Relationship Id="rId38" Type="http://schemas.openxmlformats.org/officeDocument/2006/relationships/font" Target="fonts/Lato-italic.fntdata"/><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8ed45b95c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8ed45b9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Roboto"/>
                <a:ea typeface="Roboto"/>
                <a:cs typeface="Roboto"/>
                <a:sym typeface="Roboto"/>
              </a:rPr>
              <a:t>Undergraduate research Research problem is/ </a:t>
            </a:r>
            <a:endParaRPr sz="1200">
              <a:solidFill>
                <a:srgbClr val="434343"/>
              </a:solidFill>
              <a:latin typeface="Roboto"/>
              <a:ea typeface="Roboto"/>
              <a:cs typeface="Roboto"/>
              <a:sym typeface="Roboto"/>
            </a:endParaRPr>
          </a:p>
          <a:p>
            <a:pPr indent="0" lvl="0" marL="0" rtl="0" algn="l">
              <a:spcBef>
                <a:spcPts val="0"/>
              </a:spcBef>
              <a:spcAft>
                <a:spcPts val="0"/>
              </a:spcAft>
              <a:buNone/>
            </a:pPr>
            <a:r>
              <a:rPr lang="en">
                <a:solidFill>
                  <a:schemeClr val="dk1"/>
                </a:solidFill>
              </a:rPr>
              <a:t>What brings us to focus this problem</a:t>
            </a:r>
            <a:endParaRPr>
              <a:solidFill>
                <a:schemeClr val="dk1"/>
              </a:solidFill>
            </a:endParaRPr>
          </a:p>
          <a:p>
            <a:pPr indent="0" lvl="0" marL="0" rtl="0" algn="l">
              <a:spcBef>
                <a:spcPts val="0"/>
              </a:spcBef>
              <a:spcAft>
                <a:spcPts val="0"/>
              </a:spcAft>
              <a:buNone/>
            </a:pPr>
            <a:r>
              <a:rPr lang="en">
                <a:solidFill>
                  <a:schemeClr val="dk1"/>
                </a:solidFill>
              </a:rPr>
              <a:t>The missing women puzzle has been first brought up by </a:t>
            </a:r>
            <a:r>
              <a:rPr lang="en" sz="1200">
                <a:solidFill>
                  <a:srgbClr val="333E48"/>
                </a:solidFill>
              </a:rPr>
              <a:t>the Nobel Economics Prize laureate Amartya Sen in 1990s. </a:t>
            </a:r>
            <a:r>
              <a:rPr lang="en">
                <a:solidFill>
                  <a:schemeClr val="dk1"/>
                </a:solidFill>
              </a:rPr>
              <a:t>It refers to the shortfall of the number of women in Asia. According to the normal ratio of women to men in other countries, we could estimate that at least more than 100 million women are missing in Asia, which means that their potential existence has been eliminated, mostly because of gender-based abortion.</a:t>
            </a:r>
            <a:endParaRPr>
              <a:solidFill>
                <a:schemeClr val="dk1"/>
              </a:solidFill>
            </a:endParaRPr>
          </a:p>
          <a:p>
            <a:pPr indent="0" lvl="0" marL="0" rtl="0" algn="l">
              <a:spcBef>
                <a:spcPts val="0"/>
              </a:spcBef>
              <a:spcAft>
                <a:spcPts val="0"/>
              </a:spcAft>
              <a:buNone/>
            </a:pPr>
            <a:r>
              <a:rPr lang="en">
                <a:solidFill>
                  <a:schemeClr val="dk1"/>
                </a:solidFill>
              </a:rPr>
              <a:t>There are many researches investigating the causes of missing women problem but little about its consequences.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Thus, our research team investigates the relationship between unbalanced sex ratios in 90s with rural marriage rate 20 years later. In order to better outline their relationship</a:t>
            </a:r>
            <a:endParaRPr sz="1200">
              <a:solidFill>
                <a:srgbClr val="434343"/>
              </a:solidFill>
              <a:latin typeface="Roboto"/>
              <a:ea typeface="Roboto"/>
              <a:cs typeface="Roboto"/>
              <a:sym typeface="Robot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2bd04b2c0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2bd04b2c0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2bd04b2c0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2bd04b2c0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dfeb1522f8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dfeb1522f8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595959"/>
              </a:buClr>
              <a:buSzPts val="1400"/>
              <a:buChar char="●"/>
            </a:pPr>
            <a:r>
              <a:rPr lang="en" sz="1400">
                <a:solidFill>
                  <a:srgbClr val="595959"/>
                </a:solidFill>
              </a:rPr>
              <a:t>"The Comprehensive Survey and Research Report on China's Rural Revitalization 2021" jointly hosted by the Rural Development Institute of the Chinese Academy of Social Sciences and the Chinese Social Sciences Press.</a:t>
            </a:r>
            <a:endParaRPr sz="1400">
              <a:solidFill>
                <a:srgbClr val="595959"/>
              </a:solidFill>
            </a:endParaRPr>
          </a:p>
          <a:p>
            <a:pPr indent="-317500" lvl="0" marL="457200" rtl="0" algn="l">
              <a:lnSpc>
                <a:spcPct val="150000"/>
              </a:lnSpc>
              <a:spcBef>
                <a:spcPts val="0"/>
              </a:spcBef>
              <a:spcAft>
                <a:spcPts val="0"/>
              </a:spcAft>
              <a:buClr>
                <a:srgbClr val="595959"/>
              </a:buClr>
              <a:buSzPts val="1400"/>
              <a:buChar char="●"/>
            </a:pPr>
            <a:r>
              <a:rPr lang="en" sz="1400">
                <a:solidFill>
                  <a:srgbClr val="595959"/>
                </a:solidFill>
              </a:rPr>
              <a:t>the proportion of the population aged 60 and above reached 20.04%</a:t>
            </a:r>
            <a:endParaRPr sz="1400">
              <a:solidFill>
                <a:srgbClr val="595959"/>
              </a:solidFill>
            </a:endParaRPr>
          </a:p>
          <a:p>
            <a:pPr indent="-317500" lvl="0" marL="457200" rtl="0" algn="l">
              <a:lnSpc>
                <a:spcPct val="150000"/>
              </a:lnSpc>
              <a:spcBef>
                <a:spcPts val="0"/>
              </a:spcBef>
              <a:spcAft>
                <a:spcPts val="0"/>
              </a:spcAft>
              <a:buClr>
                <a:srgbClr val="595959"/>
              </a:buClr>
              <a:buSzPts val="1400"/>
              <a:buChar char="●"/>
            </a:pPr>
            <a:r>
              <a:rPr lang="en" sz="1400">
                <a:solidFill>
                  <a:srgbClr val="595959"/>
                </a:solidFill>
              </a:rPr>
              <a:t>the proportion of the population aged 65 and above reached 13.82%</a:t>
            </a:r>
            <a:endParaRPr sz="1400">
              <a:solidFill>
                <a:srgbClr val="595959"/>
              </a:solidFill>
            </a:endParaRPr>
          </a:p>
          <a:p>
            <a:pPr indent="-317500" lvl="0" marL="457200" rtl="0" algn="l">
              <a:lnSpc>
                <a:spcPct val="150000"/>
              </a:lnSpc>
              <a:spcBef>
                <a:spcPts val="0"/>
              </a:spcBef>
              <a:spcAft>
                <a:spcPts val="0"/>
              </a:spcAft>
              <a:buClr>
                <a:srgbClr val="595959"/>
              </a:buClr>
              <a:buSzPts val="1400"/>
              <a:buChar char="●"/>
            </a:pPr>
            <a:r>
              <a:rPr lang="en" sz="1400">
                <a:solidFill>
                  <a:srgbClr val="595959"/>
                </a:solidFill>
              </a:rPr>
              <a:t>the statistics completely meets the standard of an "aging society" and is very close to the standard of an "elderly society</a:t>
            </a:r>
            <a:endParaRPr sz="1400">
              <a:solidFill>
                <a:srgbClr val="595959"/>
              </a:solidFill>
            </a:endParaRPr>
          </a:p>
          <a:p>
            <a:pPr indent="-317500" lvl="0" marL="457200" rtl="0" algn="l">
              <a:lnSpc>
                <a:spcPct val="150000"/>
              </a:lnSpc>
              <a:spcBef>
                <a:spcPts val="0"/>
              </a:spcBef>
              <a:spcAft>
                <a:spcPts val="0"/>
              </a:spcAft>
              <a:buClr>
                <a:srgbClr val="595959"/>
              </a:buClr>
              <a:buSzPts val="1400"/>
              <a:buChar char="●"/>
            </a:pPr>
            <a:r>
              <a:rPr lang="en" sz="1400">
                <a:solidFill>
                  <a:srgbClr val="595959"/>
                </a:solidFill>
              </a:rPr>
              <a:t>The social aging rate is calculated based on the proportion of the elderly aged 65 to the population</a:t>
            </a:r>
            <a:endParaRPr sz="1400">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dfeb1522f8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dfeb1522f8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collapse of the marriage market in rural China may contribute to the aging population in rural areas by reducing the number of births and increasing the number of elderly individuals who are without care or support from children. This is due to the fact that in many traditional Chinese families, adult children are responsible for caring for their elderly parents. When women leave rural areas for urban areas to find work or marriage partners, it reduces the number of potential partners for men, making it harder for them to find a spouse and start a family. This can lead to a decline in birth rates, and in turn, contribute to the aging population in rural areas.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dfeb1522f8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dfeb1522f8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2bd04b2c0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22bd04b2c0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2bd04b2c0c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2bd04b2c0c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2bd04b2c0c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2bd04b2c0c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dfeb1522f8_3_1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dfeb1522f8_3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dfeb1522f8_3_2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dfeb1522f8_3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solidFill>
                  <a:srgbClr val="2A3990"/>
                </a:solidFill>
                <a:latin typeface="Roboto"/>
                <a:ea typeface="Roboto"/>
                <a:cs typeface="Roboto"/>
                <a:sym typeface="Roboto"/>
              </a:rPr>
              <a:t>How Data Analytics guides our Research Approach in a social science study </a:t>
            </a:r>
            <a:endParaRPr sz="400"/>
          </a:p>
          <a:p>
            <a:pPr indent="0" lvl="0" marL="0" rtl="0" algn="l">
              <a:lnSpc>
                <a:spcPct val="115000"/>
              </a:lnSpc>
              <a:spcBef>
                <a:spcPts val="0"/>
              </a:spcBef>
              <a:spcAft>
                <a:spcPts val="0"/>
              </a:spcAft>
              <a:buNone/>
            </a:pPr>
            <a:r>
              <a:t/>
            </a:r>
            <a:endParaRPr/>
          </a:p>
          <a:p>
            <a:pPr indent="0" lvl="0" marL="0" rtl="0" algn="l">
              <a:lnSpc>
                <a:spcPct val="115000"/>
              </a:lnSpc>
              <a:spcBef>
                <a:spcPts val="800"/>
              </a:spcBef>
              <a:spcAft>
                <a:spcPts val="0"/>
              </a:spcAft>
              <a:buNone/>
            </a:pPr>
            <a:r>
              <a:rPr lang="en"/>
              <a:t>Research problem:</a:t>
            </a:r>
            <a:endParaRPr/>
          </a:p>
          <a:p>
            <a:pPr indent="0" lvl="0" marL="0" rtl="0" algn="l">
              <a:lnSpc>
                <a:spcPct val="115000"/>
              </a:lnSpc>
              <a:spcBef>
                <a:spcPts val="800"/>
              </a:spcBef>
              <a:spcAft>
                <a:spcPts val="0"/>
              </a:spcAft>
              <a:buNone/>
            </a:pPr>
            <a:r>
              <a:rPr lang="en"/>
              <a:t>Missing women problem: </a:t>
            </a:r>
            <a:r>
              <a:rPr lang="en" sz="1000">
                <a:solidFill>
                  <a:schemeClr val="dk1"/>
                </a:solidFill>
              </a:rPr>
              <a:t>more than 100 million women are missing in Asia</a:t>
            </a:r>
            <a:endParaRPr sz="1000">
              <a:solidFill>
                <a:schemeClr val="dk1"/>
              </a:solidFill>
            </a:endParaRPr>
          </a:p>
          <a:p>
            <a:pPr indent="0" lvl="0" marL="0" rtl="0" algn="l">
              <a:lnSpc>
                <a:spcPct val="115000"/>
              </a:lnSpc>
              <a:spcBef>
                <a:spcPts val="800"/>
              </a:spcBef>
              <a:spcAft>
                <a:spcPts val="0"/>
              </a:spcAft>
              <a:buNone/>
            </a:pPr>
            <a:r>
              <a:t/>
            </a:r>
            <a:endParaRPr sz="1000">
              <a:solidFill>
                <a:schemeClr val="dk1"/>
              </a:solidFill>
            </a:endParaRPr>
          </a:p>
          <a:p>
            <a:pPr indent="0" lvl="0" marL="0" rtl="0" algn="l">
              <a:lnSpc>
                <a:spcPct val="115000"/>
              </a:lnSpc>
              <a:spcBef>
                <a:spcPts val="800"/>
              </a:spcBef>
              <a:spcAft>
                <a:spcPts val="0"/>
              </a:spcAft>
              <a:buNone/>
            </a:pPr>
            <a:r>
              <a:rPr lang="en" sz="1000">
                <a:solidFill>
                  <a:schemeClr val="dk1"/>
                </a:solidFill>
              </a:rPr>
              <a:t>Narrow down research focus:</a:t>
            </a:r>
            <a:endParaRPr sz="1000">
              <a:solidFill>
                <a:schemeClr val="dk1"/>
              </a:solidFill>
            </a:endParaRPr>
          </a:p>
          <a:p>
            <a:pPr indent="0" lvl="0" marL="0" rtl="0" algn="l">
              <a:lnSpc>
                <a:spcPct val="115000"/>
              </a:lnSpc>
              <a:spcBef>
                <a:spcPts val="800"/>
              </a:spcBef>
              <a:spcAft>
                <a:spcPts val="0"/>
              </a:spcAft>
              <a:buNone/>
            </a:pPr>
            <a:r>
              <a:rPr lang="en" sz="1000">
                <a:solidFill>
                  <a:schemeClr val="dk1"/>
                </a:solidFill>
              </a:rPr>
              <a:t>Because rural area has more unbalanced sex ratios </a:t>
            </a:r>
            <a:endParaRPr sz="1000">
              <a:solidFill>
                <a:schemeClr val="dk1"/>
              </a:solidFill>
            </a:endParaRPr>
          </a:p>
          <a:p>
            <a:pPr indent="0" lvl="0" marL="0" rtl="0" algn="l">
              <a:lnSpc>
                <a:spcPct val="115000"/>
              </a:lnSpc>
              <a:spcBef>
                <a:spcPts val="800"/>
              </a:spcBef>
              <a:spcAft>
                <a:spcPts val="800"/>
              </a:spcAft>
              <a:buNone/>
            </a:pPr>
            <a:r>
              <a:t/>
            </a:r>
            <a:endParaRPr sz="10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dfeb1522f8_3_2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dfeb1522f8_3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For our </a:t>
            </a:r>
            <a:r>
              <a:rPr lang="en">
                <a:solidFill>
                  <a:schemeClr val="dk1"/>
                </a:solidFill>
              </a:rPr>
              <a:t>quantitative research part, </a:t>
            </a:r>
            <a:r>
              <a:rPr lang="en">
                <a:solidFill>
                  <a:schemeClr val="dk1"/>
                </a:solidFill>
              </a:rPr>
              <a:t>In order to know which regression fits the data best</a:t>
            </a:r>
            <a:endParaRPr>
              <a:solidFill>
                <a:schemeClr val="dk1"/>
              </a:solidFill>
            </a:endParaRPr>
          </a:p>
          <a:p>
            <a:pPr indent="0" lvl="0" marL="0" rtl="0" algn="l">
              <a:lnSpc>
                <a:spcPct val="115000"/>
              </a:lnSpc>
              <a:spcBef>
                <a:spcPts val="8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800"/>
              </a:spcBef>
              <a:spcAft>
                <a:spcPts val="0"/>
              </a:spcAft>
              <a:buClr>
                <a:schemeClr val="dk1"/>
              </a:buClr>
              <a:buSzPts val="1100"/>
              <a:buFont typeface="Arial"/>
              <a:buNone/>
            </a:pPr>
            <a:r>
              <a:rPr lang="en">
                <a:solidFill>
                  <a:schemeClr val="dk1"/>
                </a:solidFill>
              </a:rPr>
              <a:t>I gathered datasets from statistics bureau and do the data cleaning using python and SQL. Also, for missing datas, I made predictions or taking averages to make sure the datasets are ready to be used in models </a:t>
            </a:r>
            <a:endParaRPr>
              <a:solidFill>
                <a:schemeClr val="dk1"/>
              </a:solidFill>
            </a:endParaRPr>
          </a:p>
          <a:p>
            <a:pPr indent="0" lvl="0" marL="0" rtl="0" algn="l">
              <a:spcBef>
                <a:spcPts val="800"/>
              </a:spcBef>
              <a:spcAft>
                <a:spcPts val="0"/>
              </a:spcAft>
              <a:buNone/>
            </a:pPr>
            <a:r>
              <a:rPr lang="en" sz="1200">
                <a:solidFill>
                  <a:srgbClr val="202124"/>
                </a:solidFill>
                <a:highlight>
                  <a:srgbClr val="FFFFFF"/>
                </a:highlight>
                <a:latin typeface="Roboto"/>
                <a:ea typeface="Roboto"/>
                <a:cs typeface="Roboto"/>
                <a:sym typeface="Roboto"/>
              </a:rPr>
              <a:t>KNN model</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b="1" lang="en" sz="1200">
                <a:solidFill>
                  <a:srgbClr val="202124"/>
                </a:solidFill>
                <a:highlight>
                  <a:srgbClr val="FFFFFF"/>
                </a:highlight>
                <a:latin typeface="Roboto"/>
                <a:ea typeface="Roboto"/>
                <a:cs typeface="Roboto"/>
                <a:sym typeface="Roboto"/>
              </a:rPr>
              <a:t>uses proximity to make classifications or predictions about the grouping of an individual data point</a:t>
            </a:r>
            <a:r>
              <a:rPr lang="en" sz="1200">
                <a:solidFill>
                  <a:srgbClr val="202124"/>
                </a:solidFill>
                <a:highlight>
                  <a:srgbClr val="FFFFFF"/>
                </a:highlight>
                <a:latin typeface="Roboto"/>
                <a:ea typeface="Roboto"/>
                <a:cs typeface="Roboto"/>
                <a:sym typeface="Roboto"/>
              </a:rPr>
              <a:t>.</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For the male notation, I mean the relationship between x and Y1</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	Female 						x and Y2</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Find best fit k-values and their corresponding RMSE.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RMSE: </a:t>
            </a:r>
            <a:r>
              <a:rPr lang="en" sz="1400">
                <a:solidFill>
                  <a:srgbClr val="202124"/>
                </a:solidFill>
                <a:highlight>
                  <a:srgbClr val="FFFFFF"/>
                </a:highlight>
              </a:rPr>
              <a:t>Root-mean-square deviation, usually between 0-1. The closer to 0, the smaller the difference between </a:t>
            </a:r>
            <a:r>
              <a:rPr b="1" lang="en" sz="1200">
                <a:solidFill>
                  <a:srgbClr val="202124"/>
                </a:solidFill>
                <a:highlight>
                  <a:srgbClr val="FFFFFF"/>
                </a:highlight>
                <a:latin typeface="Roboto"/>
                <a:ea typeface="Roboto"/>
                <a:cs typeface="Roboto"/>
                <a:sym typeface="Roboto"/>
              </a:rPr>
              <a:t>average difference between values predicted by a model and the actual values</a:t>
            </a:r>
            <a:r>
              <a:rPr lang="en" sz="1200">
                <a:solidFill>
                  <a:srgbClr val="202124"/>
                </a:solidFill>
                <a:highlight>
                  <a:srgbClr val="FFFFFF"/>
                </a:highlight>
                <a:latin typeface="Roboto"/>
                <a:ea typeface="Roboto"/>
                <a:cs typeface="Roboto"/>
                <a:sym typeface="Roboto"/>
              </a:rPr>
              <a:t>.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RMSE in KNN model is pretty good, but what makes me give up this model is that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400">
              <a:solidFill>
                <a:srgbClr val="202124"/>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dfeb1522f8_3_29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dfeb1522f8_3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Model </a:t>
            </a:r>
            <a:endParaRPr/>
          </a:p>
          <a:p>
            <a:pPr indent="0" lvl="0" marL="0" rtl="0" algn="l">
              <a:spcBef>
                <a:spcPts val="0"/>
              </a:spcBef>
              <a:spcAft>
                <a:spcPts val="0"/>
              </a:spcAft>
              <a:buNone/>
            </a:pPr>
            <a:r>
              <a:rPr lang="en"/>
              <a:t>Avg R^2 is relatively low</a:t>
            </a:r>
            <a:endParaRPr/>
          </a:p>
          <a:p>
            <a:pPr indent="0" lvl="0" marL="0" rtl="0" algn="l">
              <a:spcBef>
                <a:spcPts val="0"/>
              </a:spcBef>
              <a:spcAft>
                <a:spcPts val="0"/>
              </a:spcAft>
              <a:buNone/>
            </a:pPr>
            <a:r>
              <a:rPr lang="en"/>
              <a:t>T-value is not statistically significant</a:t>
            </a:r>
            <a:endParaRPr/>
          </a:p>
          <a:p>
            <a:pPr indent="0" lvl="0" marL="0" rtl="0" algn="l">
              <a:spcBef>
                <a:spcPts val="0"/>
              </a:spcBef>
              <a:spcAft>
                <a:spcPts val="0"/>
              </a:spcAft>
              <a:buNone/>
            </a:pPr>
            <a:r>
              <a:rPr lang="en"/>
              <a:t>All of these shows that this regression model fits my data poorly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dfeb1522f8_3_3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dfeb1522f8_3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R^2 is improved to 12% and 17%, although it may seem low, but it is an Acceptable R^2 in social science because there are so many interrelated  independent variables affecting unmarried rate in social science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Relatively good RMSE  —-&gt; RMSE values </a:t>
            </a:r>
            <a:r>
              <a:rPr b="1" lang="en" sz="1200">
                <a:solidFill>
                  <a:srgbClr val="202124"/>
                </a:solidFill>
                <a:highlight>
                  <a:srgbClr val="FFFFFF"/>
                </a:highlight>
                <a:latin typeface="Roboto"/>
                <a:ea typeface="Roboto"/>
                <a:cs typeface="Roboto"/>
                <a:sym typeface="Roboto"/>
              </a:rPr>
              <a:t>between 0.2 and 0.5</a:t>
            </a:r>
            <a:r>
              <a:rPr lang="en" sz="1200">
                <a:solidFill>
                  <a:srgbClr val="202124"/>
                </a:solidFill>
                <a:highlight>
                  <a:srgbClr val="FFFFFF"/>
                </a:highlight>
                <a:latin typeface="Roboto"/>
                <a:ea typeface="Roboto"/>
                <a:cs typeface="Roboto"/>
                <a:sym typeface="Roboto"/>
              </a:rPr>
              <a:t> shows that the model can relatively predict the data accurately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all of the abovementioned and statistically significant t-values makes me choose this log-linear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should still give consideration to the limitations of other bias.</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dfeb1522f8_3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dfeb1522f8_3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Ironically, rural males eventually hurt from missing women problem although they seem to have advantage at birth.</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Consider bias like female emigration rate could make this regression more accurately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Social impact: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Human trafficking</a:t>
            </a:r>
            <a:endParaRPr/>
          </a:p>
          <a:p>
            <a:pPr indent="0" lvl="0" marL="0" rtl="0" algn="l">
              <a:spcBef>
                <a:spcPts val="0"/>
              </a:spcBef>
              <a:spcAft>
                <a:spcPts val="0"/>
              </a:spcAft>
              <a:buNone/>
            </a:pPr>
            <a:r>
              <a:rPr lang="en"/>
              <a:t>Reduction in birth rate</a:t>
            </a:r>
            <a:endParaRPr/>
          </a:p>
          <a:p>
            <a:pPr indent="0" lvl="0" marL="0" rtl="0" algn="l">
              <a:spcBef>
                <a:spcPts val="0"/>
              </a:spcBef>
              <a:spcAft>
                <a:spcPts val="0"/>
              </a:spcAft>
              <a:buNone/>
            </a:pPr>
            <a:r>
              <a:rPr lang="en" sz="1400">
                <a:highlight>
                  <a:srgbClr val="FFFFFF"/>
                </a:highlight>
                <a:latin typeface="Roboto"/>
                <a:ea typeface="Roboto"/>
                <a:cs typeface="Roboto"/>
                <a:sym typeface="Roboto"/>
              </a:rPr>
              <a:t>antagonism between man and woman</a:t>
            </a: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2ba44ae08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2ba44ae08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dfeb1522f8_3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dfeb1522f8_3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latin typeface="Roboto"/>
                <a:ea typeface="Roboto"/>
                <a:cs typeface="Roboto"/>
                <a:sym typeface="Roboto"/>
              </a:rPr>
              <a:t>a female posted her dilemma and suggested a service improvement that the train should sell female sanitary products</a:t>
            </a:r>
            <a:endParaRPr sz="1200">
              <a:solidFill>
                <a:srgbClr val="434343"/>
              </a:solidFill>
              <a:latin typeface="Roboto"/>
              <a:ea typeface="Roboto"/>
              <a:cs typeface="Roboto"/>
              <a:sym typeface="Roboto"/>
            </a:endParaRPr>
          </a:p>
          <a:p>
            <a:pPr indent="0" lvl="0" marL="0" rtl="0" algn="l">
              <a:lnSpc>
                <a:spcPct val="115000"/>
              </a:lnSpc>
              <a:spcBef>
                <a:spcPts val="800"/>
              </a:spcBef>
              <a:spcAft>
                <a:spcPts val="0"/>
              </a:spcAft>
              <a:buNone/>
            </a:pPr>
            <a:r>
              <a:rPr lang="en" sz="1200">
                <a:solidFill>
                  <a:srgbClr val="434343"/>
                </a:solidFill>
                <a:latin typeface="Roboto"/>
                <a:ea typeface="Roboto"/>
                <a:cs typeface="Roboto"/>
                <a:sym typeface="Roboto"/>
              </a:rPr>
              <a:t>This post became viral on various social media and leads to heated discussion</a:t>
            </a:r>
            <a:endParaRPr sz="1200">
              <a:solidFill>
                <a:srgbClr val="434343"/>
              </a:solidFill>
              <a:latin typeface="Roboto"/>
              <a:ea typeface="Roboto"/>
              <a:cs typeface="Roboto"/>
              <a:sym typeface="Roboto"/>
            </a:endParaRPr>
          </a:p>
          <a:p>
            <a:pPr indent="0" lvl="0" marL="0" rtl="0" algn="l">
              <a:lnSpc>
                <a:spcPct val="115000"/>
              </a:lnSpc>
              <a:spcBef>
                <a:spcPts val="800"/>
              </a:spcBef>
              <a:spcAft>
                <a:spcPts val="0"/>
              </a:spcAft>
              <a:buNone/>
            </a:pPr>
            <a:r>
              <a:t/>
            </a:r>
            <a:endParaRPr sz="1200">
              <a:solidFill>
                <a:srgbClr val="434343"/>
              </a:solidFill>
              <a:latin typeface="Roboto"/>
              <a:ea typeface="Roboto"/>
              <a:cs typeface="Roboto"/>
              <a:sym typeface="Roboto"/>
            </a:endParaRPr>
          </a:p>
          <a:p>
            <a:pPr indent="0" lvl="0" marL="0" rtl="0" algn="l">
              <a:lnSpc>
                <a:spcPct val="115000"/>
              </a:lnSpc>
              <a:spcBef>
                <a:spcPts val="800"/>
              </a:spcBef>
              <a:spcAft>
                <a:spcPts val="800"/>
              </a:spcAft>
              <a:buClr>
                <a:schemeClr val="dk1"/>
              </a:buClr>
              <a:buSzPts val="1100"/>
              <a:buFont typeface="Arial"/>
              <a:buNone/>
            </a:pPr>
            <a:r>
              <a:rPr lang="en" sz="1200">
                <a:solidFill>
                  <a:srgbClr val="434343"/>
                </a:solidFill>
                <a:latin typeface="Roboto"/>
                <a:ea typeface="Roboto"/>
                <a:cs typeface="Roboto"/>
                <a:sym typeface="Roboto"/>
              </a:rPr>
              <a:t>The main conflicts between genders are </a:t>
            </a:r>
            <a:endParaRPr sz="1200">
              <a:solidFill>
                <a:srgbClr val="434343"/>
              </a:solidFill>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dfeb1522f8_3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dfeb1522f8_3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0"/>
              </a:spcBef>
              <a:spcAft>
                <a:spcPts val="0"/>
              </a:spcAft>
              <a:buClr>
                <a:schemeClr val="lt1"/>
              </a:buClr>
              <a:buSzPts val="1100"/>
              <a:buChar char="○"/>
              <a:defRPr>
                <a:solidFill>
                  <a:schemeClr val="lt1"/>
                </a:solidFill>
              </a:defRPr>
            </a:lvl2pPr>
            <a:lvl3pPr indent="-298450" lvl="2" marL="1371600" rtl="0">
              <a:spcBef>
                <a:spcPts val="0"/>
              </a:spcBef>
              <a:spcAft>
                <a:spcPts val="0"/>
              </a:spcAft>
              <a:buClr>
                <a:schemeClr val="lt1"/>
              </a:buClr>
              <a:buSzPts val="1100"/>
              <a:buChar char="■"/>
              <a:defRPr>
                <a:solidFill>
                  <a:schemeClr val="lt1"/>
                </a:solidFill>
              </a:defRPr>
            </a:lvl3pPr>
            <a:lvl4pPr indent="-298450" lvl="3" marL="1828800" rtl="0">
              <a:spcBef>
                <a:spcPts val="0"/>
              </a:spcBef>
              <a:spcAft>
                <a:spcPts val="0"/>
              </a:spcAft>
              <a:buClr>
                <a:schemeClr val="lt1"/>
              </a:buClr>
              <a:buSzPts val="1100"/>
              <a:buChar char="●"/>
              <a:defRPr>
                <a:solidFill>
                  <a:schemeClr val="lt1"/>
                </a:solidFill>
              </a:defRPr>
            </a:lvl4pPr>
            <a:lvl5pPr indent="-298450" lvl="4" marL="2286000" rtl="0">
              <a:spcBef>
                <a:spcPts val="0"/>
              </a:spcBef>
              <a:spcAft>
                <a:spcPts val="0"/>
              </a:spcAft>
              <a:buClr>
                <a:schemeClr val="lt1"/>
              </a:buClr>
              <a:buSzPts val="1100"/>
              <a:buChar char="○"/>
              <a:defRPr>
                <a:solidFill>
                  <a:schemeClr val="lt1"/>
                </a:solidFill>
              </a:defRPr>
            </a:lvl5pPr>
            <a:lvl6pPr indent="-298450" lvl="5" marL="2743200" rtl="0">
              <a:spcBef>
                <a:spcPts val="0"/>
              </a:spcBef>
              <a:spcAft>
                <a:spcPts val="0"/>
              </a:spcAft>
              <a:buClr>
                <a:schemeClr val="lt1"/>
              </a:buClr>
              <a:buSzPts val="1100"/>
              <a:buChar char="■"/>
              <a:defRPr>
                <a:solidFill>
                  <a:schemeClr val="lt1"/>
                </a:solidFill>
              </a:defRPr>
            </a:lvl6pPr>
            <a:lvl7pPr indent="-298450" lvl="6" marL="3200400" rtl="0">
              <a:spcBef>
                <a:spcPts val="0"/>
              </a:spcBef>
              <a:spcAft>
                <a:spcPts val="0"/>
              </a:spcAft>
              <a:buClr>
                <a:schemeClr val="lt1"/>
              </a:buClr>
              <a:buSzPts val="1100"/>
              <a:buChar char="●"/>
              <a:defRPr>
                <a:solidFill>
                  <a:schemeClr val="lt1"/>
                </a:solidFill>
              </a:defRPr>
            </a:lvl7pPr>
            <a:lvl8pPr indent="-298450" lvl="7" marL="3657600" rtl="0">
              <a:spcBef>
                <a:spcPts val="0"/>
              </a:spcBef>
              <a:spcAft>
                <a:spcPts val="0"/>
              </a:spcAft>
              <a:buClr>
                <a:schemeClr val="lt1"/>
              </a:buClr>
              <a:buSzPts val="1100"/>
              <a:buChar char="○"/>
              <a:defRPr>
                <a:solidFill>
                  <a:schemeClr val="lt1"/>
                </a:solidFill>
              </a:defRPr>
            </a:lvl8pPr>
            <a:lvl9pPr indent="-298450" lvl="8" marL="4114800" rtl="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6" name="Shape 86"/>
        <p:cNvGrpSpPr/>
        <p:nvPr/>
      </p:nvGrpSpPr>
      <p:grpSpPr>
        <a:xfrm>
          <a:off x="0" y="0"/>
          <a:ext cx="0" cy="0"/>
          <a:chOff x="0" y="0"/>
          <a:chExt cx="0" cy="0"/>
        </a:xfrm>
      </p:grpSpPr>
      <p:grpSp>
        <p:nvGrpSpPr>
          <p:cNvPr id="87" name="Google Shape;87;p14"/>
          <p:cNvGrpSpPr/>
          <p:nvPr/>
        </p:nvGrpSpPr>
        <p:grpSpPr>
          <a:xfrm>
            <a:off x="6098378" y="5"/>
            <a:ext cx="3045625" cy="2030570"/>
            <a:chOff x="6098378" y="5"/>
            <a:chExt cx="3045625" cy="2030570"/>
          </a:xfrm>
        </p:grpSpPr>
        <p:sp>
          <p:nvSpPr>
            <p:cNvPr id="88" name="Google Shape;88;p1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14"/>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4" name="Google Shape;94;p14"/>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1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96" name="Shape 96"/>
        <p:cNvGrpSpPr/>
        <p:nvPr/>
      </p:nvGrpSpPr>
      <p:grpSpPr>
        <a:xfrm>
          <a:off x="0" y="0"/>
          <a:ext cx="0" cy="0"/>
          <a:chOff x="0" y="0"/>
          <a:chExt cx="0" cy="0"/>
        </a:xfrm>
      </p:grpSpPr>
      <p:grpSp>
        <p:nvGrpSpPr>
          <p:cNvPr id="97" name="Google Shape;97;p15"/>
          <p:cNvGrpSpPr/>
          <p:nvPr/>
        </p:nvGrpSpPr>
        <p:grpSpPr>
          <a:xfrm>
            <a:off x="6098378" y="5"/>
            <a:ext cx="3045625" cy="2030570"/>
            <a:chOff x="6098378" y="5"/>
            <a:chExt cx="3045625" cy="2030570"/>
          </a:xfrm>
        </p:grpSpPr>
        <p:sp>
          <p:nvSpPr>
            <p:cNvPr id="98" name="Google Shape;98;p15"/>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04" name="Google Shape;104;p1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 name="Shape 105"/>
        <p:cNvGrpSpPr/>
        <p:nvPr/>
      </p:nvGrpSpPr>
      <p:grpSpPr>
        <a:xfrm>
          <a:off x="0" y="0"/>
          <a:ext cx="0" cy="0"/>
          <a:chOff x="0" y="0"/>
          <a:chExt cx="0" cy="0"/>
        </a:xfrm>
      </p:grpSpPr>
      <p:grpSp>
        <p:nvGrpSpPr>
          <p:cNvPr id="106" name="Google Shape;106;p16"/>
          <p:cNvGrpSpPr/>
          <p:nvPr/>
        </p:nvGrpSpPr>
        <p:grpSpPr>
          <a:xfrm>
            <a:off x="0" y="3903669"/>
            <a:ext cx="9144000" cy="1239925"/>
            <a:chOff x="0" y="3903669"/>
            <a:chExt cx="9144000" cy="1239925"/>
          </a:xfrm>
        </p:grpSpPr>
        <p:sp>
          <p:nvSpPr>
            <p:cNvPr id="107" name="Google Shape;107;p16"/>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14" name="Google Shape;114;p1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5" name="Shape 115"/>
        <p:cNvGrpSpPr/>
        <p:nvPr/>
      </p:nvGrpSpPr>
      <p:grpSpPr>
        <a:xfrm>
          <a:off x="0" y="0"/>
          <a:ext cx="0" cy="0"/>
          <a:chOff x="0" y="0"/>
          <a:chExt cx="0" cy="0"/>
        </a:xfrm>
      </p:grpSpPr>
      <p:sp>
        <p:nvSpPr>
          <p:cNvPr id="116" name="Google Shape;116;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7" name="Google Shape;117;p17"/>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8" name="Google Shape;118;p17"/>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9" name="Google Shape;119;p1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0" name="Shape 120"/>
        <p:cNvGrpSpPr/>
        <p:nvPr/>
      </p:nvGrpSpPr>
      <p:grpSpPr>
        <a:xfrm>
          <a:off x="0" y="0"/>
          <a:ext cx="0" cy="0"/>
          <a:chOff x="0" y="0"/>
          <a:chExt cx="0" cy="0"/>
        </a:xfrm>
      </p:grpSpPr>
      <p:sp>
        <p:nvSpPr>
          <p:cNvPr id="121" name="Google Shape;121;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3" name="Shape 123"/>
        <p:cNvGrpSpPr/>
        <p:nvPr/>
      </p:nvGrpSpPr>
      <p:grpSpPr>
        <a:xfrm>
          <a:off x="0" y="0"/>
          <a:ext cx="0" cy="0"/>
          <a:chOff x="0" y="0"/>
          <a:chExt cx="0" cy="0"/>
        </a:xfrm>
      </p:grpSpPr>
      <p:sp>
        <p:nvSpPr>
          <p:cNvPr id="124" name="Google Shape;12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5" name="Google Shape;125;p19"/>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26" name="Google Shape;126;p1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127" name="Shape 127"/>
        <p:cNvGrpSpPr/>
        <p:nvPr/>
      </p:nvGrpSpPr>
      <p:grpSpPr>
        <a:xfrm>
          <a:off x="0" y="0"/>
          <a:ext cx="0" cy="0"/>
          <a:chOff x="0" y="0"/>
          <a:chExt cx="0" cy="0"/>
        </a:xfrm>
      </p:grpSpPr>
      <p:grpSp>
        <p:nvGrpSpPr>
          <p:cNvPr id="128" name="Google Shape;128;p20"/>
          <p:cNvGrpSpPr/>
          <p:nvPr/>
        </p:nvGrpSpPr>
        <p:grpSpPr>
          <a:xfrm>
            <a:off x="6098378" y="5"/>
            <a:ext cx="3045625" cy="2030570"/>
            <a:chOff x="6098378" y="5"/>
            <a:chExt cx="3045625" cy="2030570"/>
          </a:xfrm>
        </p:grpSpPr>
        <p:sp>
          <p:nvSpPr>
            <p:cNvPr id="129" name="Google Shape;129;p20"/>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0"/>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35" name="Google Shape;135;p2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6" name="Shape 136"/>
        <p:cNvGrpSpPr/>
        <p:nvPr/>
      </p:nvGrpSpPr>
      <p:grpSpPr>
        <a:xfrm>
          <a:off x="0" y="0"/>
          <a:ext cx="0" cy="0"/>
          <a:chOff x="0" y="0"/>
          <a:chExt cx="0" cy="0"/>
        </a:xfrm>
      </p:grpSpPr>
      <p:sp>
        <p:nvSpPr>
          <p:cNvPr id="137" name="Google Shape;137;p21"/>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 name="Google Shape;138;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39" name="Google Shape;139;p21"/>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40" name="Google Shape;140;p21"/>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1" name="Google Shape;141;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42" name="Google Shape;142;p2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 name="Shape 143"/>
        <p:cNvGrpSpPr/>
        <p:nvPr/>
      </p:nvGrpSpPr>
      <p:grpSpPr>
        <a:xfrm>
          <a:off x="0" y="0"/>
          <a:ext cx="0" cy="0"/>
          <a:chOff x="0" y="0"/>
          <a:chExt cx="0" cy="0"/>
        </a:xfrm>
      </p:grpSpPr>
      <p:sp>
        <p:nvSpPr>
          <p:cNvPr id="144" name="Google Shape;144;p22"/>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45" name="Google Shape;145;p2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46" name="Shape 146"/>
        <p:cNvGrpSpPr/>
        <p:nvPr/>
      </p:nvGrpSpPr>
      <p:grpSpPr>
        <a:xfrm>
          <a:off x="0" y="0"/>
          <a:ext cx="0" cy="0"/>
          <a:chOff x="0" y="0"/>
          <a:chExt cx="0" cy="0"/>
        </a:xfrm>
      </p:grpSpPr>
      <p:grpSp>
        <p:nvGrpSpPr>
          <p:cNvPr id="147" name="Google Shape;147;p23"/>
          <p:cNvGrpSpPr/>
          <p:nvPr/>
        </p:nvGrpSpPr>
        <p:grpSpPr>
          <a:xfrm>
            <a:off x="6098378" y="5"/>
            <a:ext cx="3045625" cy="2030570"/>
            <a:chOff x="6098378" y="5"/>
            <a:chExt cx="3045625" cy="2030570"/>
          </a:xfrm>
        </p:grpSpPr>
        <p:sp>
          <p:nvSpPr>
            <p:cNvPr id="148" name="Google Shape;148;p2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23"/>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54" name="Google Shape;154;p23"/>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155" name="Google Shape;155;p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6" name="Shape 156"/>
        <p:cNvGrpSpPr/>
        <p:nvPr/>
      </p:nvGrpSpPr>
      <p:grpSpPr>
        <a:xfrm>
          <a:off x="0" y="0"/>
          <a:ext cx="0" cy="0"/>
          <a:chOff x="0" y="0"/>
          <a:chExt cx="0" cy="0"/>
        </a:xfrm>
      </p:grpSpPr>
      <p:sp>
        <p:nvSpPr>
          <p:cNvPr id="157" name="Google Shape;157;p2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2" name="Shape 162"/>
        <p:cNvGrpSpPr/>
        <p:nvPr/>
      </p:nvGrpSpPr>
      <p:grpSpPr>
        <a:xfrm>
          <a:off x="0" y="0"/>
          <a:ext cx="0" cy="0"/>
          <a:chOff x="0" y="0"/>
          <a:chExt cx="0" cy="0"/>
        </a:xfrm>
      </p:grpSpPr>
      <p:sp>
        <p:nvSpPr>
          <p:cNvPr id="163" name="Google Shape;163;p2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4" name="Google Shape;164;p2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5" name="Google Shape;16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8" name="Google Shape;168;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9" name="Shape 169"/>
        <p:cNvGrpSpPr/>
        <p:nvPr/>
      </p:nvGrpSpPr>
      <p:grpSpPr>
        <a:xfrm>
          <a:off x="0" y="0"/>
          <a:ext cx="0" cy="0"/>
          <a:chOff x="0" y="0"/>
          <a:chExt cx="0" cy="0"/>
        </a:xfrm>
      </p:grpSpPr>
      <p:sp>
        <p:nvSpPr>
          <p:cNvPr id="170" name="Google Shape;170;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1" name="Google Shape;17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72" name="Google Shape;172;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3" name="Shape 173"/>
        <p:cNvGrpSpPr/>
        <p:nvPr/>
      </p:nvGrpSpPr>
      <p:grpSpPr>
        <a:xfrm>
          <a:off x="0" y="0"/>
          <a:ext cx="0" cy="0"/>
          <a:chOff x="0" y="0"/>
          <a:chExt cx="0" cy="0"/>
        </a:xfrm>
      </p:grpSpPr>
      <p:sp>
        <p:nvSpPr>
          <p:cNvPr id="174" name="Google Shape;174;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5" name="Google Shape;175;p29"/>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76" name="Google Shape;176;p2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77" name="Google Shape;17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8" name="Shape 178"/>
        <p:cNvGrpSpPr/>
        <p:nvPr/>
      </p:nvGrpSpPr>
      <p:grpSpPr>
        <a:xfrm>
          <a:off x="0" y="0"/>
          <a:ext cx="0" cy="0"/>
          <a:chOff x="0" y="0"/>
          <a:chExt cx="0" cy="0"/>
        </a:xfrm>
      </p:grpSpPr>
      <p:sp>
        <p:nvSpPr>
          <p:cNvPr id="179" name="Google Shape;179;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0" name="Google Shape;18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Google Shape;183;p31"/>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84" name="Google Shape;184;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5" name="Shape 185"/>
        <p:cNvGrpSpPr/>
        <p:nvPr/>
      </p:nvGrpSpPr>
      <p:grpSpPr>
        <a:xfrm>
          <a:off x="0" y="0"/>
          <a:ext cx="0" cy="0"/>
          <a:chOff x="0" y="0"/>
          <a:chExt cx="0" cy="0"/>
        </a:xfrm>
      </p:grpSpPr>
      <p:sp>
        <p:nvSpPr>
          <p:cNvPr id="186" name="Google Shape;186;p32"/>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87" name="Google Shape;18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8" name="Shape 188"/>
        <p:cNvGrpSpPr/>
        <p:nvPr/>
      </p:nvGrpSpPr>
      <p:grpSpPr>
        <a:xfrm>
          <a:off x="0" y="0"/>
          <a:ext cx="0" cy="0"/>
          <a:chOff x="0" y="0"/>
          <a:chExt cx="0" cy="0"/>
        </a:xfrm>
      </p:grpSpPr>
      <p:sp>
        <p:nvSpPr>
          <p:cNvPr id="189" name="Google Shape;189;p3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91" name="Google Shape;191;p33"/>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2" name="Google Shape;192;p33"/>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3" name="Google Shape;193;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4" name="Shape 194"/>
        <p:cNvGrpSpPr/>
        <p:nvPr/>
      </p:nvGrpSpPr>
      <p:grpSpPr>
        <a:xfrm>
          <a:off x="0" y="0"/>
          <a:ext cx="0" cy="0"/>
          <a:chOff x="0" y="0"/>
          <a:chExt cx="0" cy="0"/>
        </a:xfrm>
      </p:grpSpPr>
      <p:sp>
        <p:nvSpPr>
          <p:cNvPr id="195" name="Google Shape;195;p34"/>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96" name="Google Shape;19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7" name="Shape 197"/>
        <p:cNvGrpSpPr/>
        <p:nvPr/>
      </p:nvGrpSpPr>
      <p:grpSpPr>
        <a:xfrm>
          <a:off x="0" y="0"/>
          <a:ext cx="0" cy="0"/>
          <a:chOff x="0" y="0"/>
          <a:chExt cx="0" cy="0"/>
        </a:xfrm>
      </p:grpSpPr>
      <p:sp>
        <p:nvSpPr>
          <p:cNvPr id="198" name="Google Shape;198;p3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99" name="Google Shape;199;p35"/>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00" name="Google Shape;20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1" name="Shape 201"/>
        <p:cNvGrpSpPr/>
        <p:nvPr/>
      </p:nvGrpSpPr>
      <p:grpSpPr>
        <a:xfrm>
          <a:off x="0" y="0"/>
          <a:ext cx="0" cy="0"/>
          <a:chOff x="0" y="0"/>
          <a:chExt cx="0" cy="0"/>
        </a:xfrm>
      </p:grpSpPr>
      <p:sp>
        <p:nvSpPr>
          <p:cNvPr id="202" name="Google Shape;202;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4" name="Shape 20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84" name="Google Shape;84;p13"/>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5" name="Google Shape;85;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8" name="Shape 158"/>
        <p:cNvGrpSpPr/>
        <p:nvPr/>
      </p:nvGrpSpPr>
      <p:grpSpPr>
        <a:xfrm>
          <a:off x="0" y="0"/>
          <a:ext cx="0" cy="0"/>
          <a:chOff x="0" y="0"/>
          <a:chExt cx="0" cy="0"/>
        </a:xfrm>
      </p:grpSpPr>
      <p:sp>
        <p:nvSpPr>
          <p:cNvPr id="159" name="Google Shape;159;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60" name="Google Shape;160;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161" name="Google Shape;161;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8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hyperlink" Target="https://zhuanlan.zhihu.com/p/10256042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1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10.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20.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7.png"/><Relationship Id="rId7" Type="http://schemas.openxmlformats.org/officeDocument/2006/relationships/image" Target="../media/image25.png"/><Relationship Id="rId8"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grpSp>
        <p:nvGrpSpPr>
          <p:cNvPr id="209" name="Google Shape;209;p39"/>
          <p:cNvGrpSpPr/>
          <p:nvPr/>
        </p:nvGrpSpPr>
        <p:grpSpPr>
          <a:xfrm>
            <a:off x="4939500" y="1219611"/>
            <a:ext cx="3837000" cy="2704200"/>
            <a:chOff x="4939500" y="1219611"/>
            <a:chExt cx="3837000" cy="2704200"/>
          </a:xfrm>
        </p:grpSpPr>
        <p:cxnSp>
          <p:nvCxnSpPr>
            <p:cNvPr id="210" name="Google Shape;210;p39"/>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1" name="Google Shape;211;p39"/>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2" name="Google Shape;212;p39"/>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3" name="Google Shape;213;p39"/>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4" name="Google Shape;214;p39"/>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5" name="Google Shape;215;p39"/>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6" name="Google Shape;216;p39"/>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7" name="Google Shape;217;p39"/>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8" name="Google Shape;218;p39"/>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19" name="Google Shape;219;p39"/>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220" name="Google Shape;220;p39"/>
          <p:cNvSpPr txBox="1"/>
          <p:nvPr>
            <p:ph type="title"/>
          </p:nvPr>
        </p:nvSpPr>
        <p:spPr>
          <a:xfrm>
            <a:off x="-199025" y="1747775"/>
            <a:ext cx="45720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ctr">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ctr">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ctr">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228600" lvl="0" marL="457200" rtl="0" algn="l">
              <a:lnSpc>
                <a:spcPct val="115000"/>
              </a:lnSpc>
              <a:spcBef>
                <a:spcPts val="1200"/>
              </a:spcBef>
              <a:spcAft>
                <a:spcPts val="0"/>
              </a:spcAft>
              <a:buClr>
                <a:srgbClr val="000000"/>
              </a:buClr>
              <a:buSzPts val="1100"/>
              <a:buFont typeface="Arial"/>
              <a:buNone/>
            </a:pPr>
            <a:r>
              <a:rPr lang="en" sz="1100">
                <a:solidFill>
                  <a:srgbClr val="000000"/>
                </a:solidFill>
                <a:latin typeface="Arial"/>
                <a:ea typeface="Arial"/>
                <a:cs typeface="Arial"/>
                <a:sym typeface="Arial"/>
              </a:rPr>
              <a:t>						 	</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457200" lvl="0" marL="457200" rtl="0" algn="l">
              <a:spcBef>
                <a:spcPts val="0"/>
              </a:spcBef>
              <a:spcAft>
                <a:spcPts val="0"/>
              </a:spcAft>
              <a:buNone/>
            </a:pP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u="sng">
              <a:solidFill>
                <a:srgbClr val="57068C"/>
              </a:solidFill>
              <a:latin typeface="Arial"/>
              <a:ea typeface="Arial"/>
              <a:cs typeface="Arial"/>
              <a:sym typeface="Arial"/>
            </a:endParaRPr>
          </a:p>
          <a:p>
            <a:pPr indent="-228600" lvl="0" marL="457200" rtl="0" algn="ctr">
              <a:lnSpc>
                <a:spcPct val="115000"/>
              </a:lnSpc>
              <a:spcBef>
                <a:spcPts val="1200"/>
              </a:spcBef>
              <a:spcAft>
                <a:spcPts val="0"/>
              </a:spcAft>
              <a:buClr>
                <a:srgbClr val="57068C"/>
              </a:buClr>
              <a:buSzPts val="1200"/>
              <a:buFont typeface="Arial"/>
              <a:buNone/>
            </a:pPr>
            <a:r>
              <a:rPr b="1" lang="en" sz="2200">
                <a:solidFill>
                  <a:srgbClr val="57068C"/>
                </a:solidFill>
              </a:rPr>
              <a:t>How Missing Women in 90-00s </a:t>
            </a:r>
            <a:endParaRPr b="1" sz="2200">
              <a:solidFill>
                <a:srgbClr val="57068C"/>
              </a:solidFill>
            </a:endParaRPr>
          </a:p>
          <a:p>
            <a:pPr indent="-228600" lvl="0" marL="457200" rtl="0" algn="ctr">
              <a:lnSpc>
                <a:spcPct val="115000"/>
              </a:lnSpc>
              <a:spcBef>
                <a:spcPts val="0"/>
              </a:spcBef>
              <a:spcAft>
                <a:spcPts val="0"/>
              </a:spcAft>
              <a:buClr>
                <a:srgbClr val="57068C"/>
              </a:buClr>
              <a:buSzPts val="1200"/>
              <a:buFont typeface="Arial"/>
              <a:buNone/>
            </a:pPr>
            <a:r>
              <a:rPr b="1" lang="en" sz="2200">
                <a:solidFill>
                  <a:srgbClr val="57068C"/>
                </a:solidFill>
              </a:rPr>
              <a:t>affects Rural Marriage Market </a:t>
            </a:r>
            <a:endParaRPr b="1" sz="2200">
              <a:solidFill>
                <a:srgbClr val="57068C"/>
              </a:solidFill>
            </a:endParaRPr>
          </a:p>
          <a:p>
            <a:pPr indent="-228600" lvl="0" marL="457200" rtl="0" algn="ctr">
              <a:lnSpc>
                <a:spcPct val="115000"/>
              </a:lnSpc>
              <a:spcBef>
                <a:spcPts val="0"/>
              </a:spcBef>
              <a:spcAft>
                <a:spcPts val="0"/>
              </a:spcAft>
              <a:buClr>
                <a:srgbClr val="772583"/>
              </a:buClr>
              <a:buSzPts val="1200"/>
              <a:buFont typeface="Arial"/>
              <a:buNone/>
            </a:pPr>
            <a:r>
              <a:rPr b="1" lang="en" sz="2200">
                <a:solidFill>
                  <a:srgbClr val="57068C"/>
                </a:solidFill>
              </a:rPr>
              <a:t>in China Nowadays ?</a:t>
            </a:r>
            <a:r>
              <a:rPr b="1" lang="en" sz="2200">
                <a:solidFill>
                  <a:srgbClr val="772583"/>
                </a:solidFill>
              </a:rPr>
              <a:t> </a:t>
            </a:r>
            <a:endParaRPr b="1" sz="4300">
              <a:solidFill>
                <a:srgbClr val="772583"/>
              </a:solidFill>
            </a:endParaRPr>
          </a:p>
        </p:txBody>
      </p:sp>
      <p:sp>
        <p:nvSpPr>
          <p:cNvPr id="221" name="Google Shape;221;p39"/>
          <p:cNvSpPr txBox="1"/>
          <p:nvPr>
            <p:ph idx="1" type="subTitle"/>
          </p:nvPr>
        </p:nvSpPr>
        <p:spPr>
          <a:xfrm>
            <a:off x="1372900" y="3350075"/>
            <a:ext cx="3000000" cy="126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solidFill>
                  <a:srgbClr val="57068C"/>
                </a:solidFill>
              </a:rPr>
              <a:t>Keyi Luo</a:t>
            </a:r>
            <a:endParaRPr sz="1400">
              <a:solidFill>
                <a:srgbClr val="57068C"/>
              </a:solidFill>
            </a:endParaRPr>
          </a:p>
          <a:p>
            <a:pPr indent="0" lvl="0" marL="0" rtl="0" algn="r">
              <a:spcBef>
                <a:spcPts val="0"/>
              </a:spcBef>
              <a:spcAft>
                <a:spcPts val="0"/>
              </a:spcAft>
              <a:buNone/>
            </a:pPr>
            <a:r>
              <a:rPr lang="en" sz="1400">
                <a:solidFill>
                  <a:srgbClr val="57068C"/>
                </a:solidFill>
              </a:rPr>
              <a:t>Hourui Guo</a:t>
            </a:r>
            <a:endParaRPr sz="1400">
              <a:solidFill>
                <a:srgbClr val="57068C"/>
              </a:solidFill>
            </a:endParaRPr>
          </a:p>
          <a:p>
            <a:pPr indent="0" lvl="0" marL="0" rtl="0" algn="r">
              <a:spcBef>
                <a:spcPts val="0"/>
              </a:spcBef>
              <a:spcAft>
                <a:spcPts val="0"/>
              </a:spcAft>
              <a:buNone/>
            </a:pPr>
            <a:r>
              <a:rPr lang="en" sz="1400">
                <a:solidFill>
                  <a:srgbClr val="57068C"/>
                </a:solidFill>
              </a:rPr>
              <a:t>Yuanjin Zeng</a:t>
            </a:r>
            <a:endParaRPr sz="1400">
              <a:solidFill>
                <a:srgbClr val="57068C"/>
              </a:solidFill>
            </a:endParaRPr>
          </a:p>
          <a:p>
            <a:pPr indent="0" lvl="0" marL="0" rtl="0" algn="r">
              <a:spcBef>
                <a:spcPts val="0"/>
              </a:spcBef>
              <a:spcAft>
                <a:spcPts val="0"/>
              </a:spcAft>
              <a:buNone/>
            </a:pPr>
            <a:r>
              <a:rPr lang="en" sz="1400">
                <a:solidFill>
                  <a:srgbClr val="57068C"/>
                </a:solidFill>
              </a:rPr>
              <a:t>Yichi Yang</a:t>
            </a:r>
            <a:endParaRPr sz="1400">
              <a:solidFill>
                <a:srgbClr val="57068C"/>
              </a:solidFill>
            </a:endParaRPr>
          </a:p>
          <a:p>
            <a:pPr indent="0" lvl="0" marL="0" rtl="0" algn="r">
              <a:spcBef>
                <a:spcPts val="0"/>
              </a:spcBef>
              <a:spcAft>
                <a:spcPts val="0"/>
              </a:spcAft>
              <a:buNone/>
            </a:pPr>
            <a:r>
              <a:rPr lang="en" sz="1400">
                <a:solidFill>
                  <a:srgbClr val="57068C"/>
                </a:solidFill>
              </a:rPr>
              <a:t>Mentored by Prof. Xiaogang Wu</a:t>
            </a:r>
            <a:endParaRPr sz="1400">
              <a:solidFill>
                <a:srgbClr val="57068C"/>
              </a:solidFill>
            </a:endParaRPr>
          </a:p>
          <a:p>
            <a:pPr indent="0" lvl="0" marL="0" rtl="0" algn="r">
              <a:spcBef>
                <a:spcPts val="0"/>
              </a:spcBef>
              <a:spcAft>
                <a:spcPts val="0"/>
              </a:spcAft>
              <a:buNone/>
            </a:pPr>
            <a:r>
              <a:t/>
            </a:r>
            <a:endParaRPr/>
          </a:p>
        </p:txBody>
      </p:sp>
      <p:sp>
        <p:nvSpPr>
          <p:cNvPr id="222" name="Google Shape;222;p39"/>
          <p:cNvSpPr/>
          <p:nvPr/>
        </p:nvSpPr>
        <p:spPr>
          <a:xfrm>
            <a:off x="6847150" y="1577745"/>
            <a:ext cx="1179600" cy="343800"/>
          </a:xfrm>
          <a:prstGeom prst="wedgeRoundRectCallout">
            <a:avLst>
              <a:gd fmla="val -21432" name="adj1"/>
              <a:gd fmla="val 84969" name="adj2"/>
              <a:gd fmla="val 0" name="adj3"/>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Y vs X</a:t>
            </a:r>
            <a:endParaRPr>
              <a:latin typeface="Roboto"/>
              <a:ea typeface="Roboto"/>
              <a:cs typeface="Roboto"/>
              <a:sym typeface="Roboto"/>
            </a:endParaRPr>
          </a:p>
        </p:txBody>
      </p:sp>
      <p:sp>
        <p:nvSpPr>
          <p:cNvPr id="223" name="Google Shape;223;p39"/>
          <p:cNvSpPr/>
          <p:nvPr/>
        </p:nvSpPr>
        <p:spPr>
          <a:xfrm>
            <a:off x="4832775" y="932800"/>
            <a:ext cx="195600" cy="2991000"/>
          </a:xfrm>
          <a:prstGeom prst="up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9"/>
          <p:cNvSpPr/>
          <p:nvPr/>
        </p:nvSpPr>
        <p:spPr>
          <a:xfrm rot="5400000">
            <a:off x="6834926" y="1820350"/>
            <a:ext cx="195600" cy="4096800"/>
          </a:xfrm>
          <a:prstGeom prst="up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39"/>
          <p:cNvGrpSpPr/>
          <p:nvPr/>
        </p:nvGrpSpPr>
        <p:grpSpPr>
          <a:xfrm>
            <a:off x="4939557" y="1778136"/>
            <a:ext cx="3836911" cy="1503799"/>
            <a:chOff x="1000025" y="2059300"/>
            <a:chExt cx="4156550" cy="1629075"/>
          </a:xfrm>
        </p:grpSpPr>
        <p:sp>
          <p:nvSpPr>
            <p:cNvPr id="226" name="Google Shape;226;p39"/>
            <p:cNvSpPr/>
            <p:nvPr/>
          </p:nvSpPr>
          <p:spPr>
            <a:xfrm>
              <a:off x="1000025" y="2083952"/>
              <a:ext cx="4156550" cy="1576975"/>
            </a:xfrm>
            <a:custGeom>
              <a:rect b="b" l="l" r="r" t="t"/>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227" name="Google Shape;227;p39"/>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9"/>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9"/>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9"/>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9"/>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9"/>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9"/>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9"/>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39"/>
          <p:cNvGrpSpPr/>
          <p:nvPr/>
        </p:nvGrpSpPr>
        <p:grpSpPr>
          <a:xfrm>
            <a:off x="4939534" y="2017046"/>
            <a:ext cx="3825543" cy="1573620"/>
            <a:chOff x="1000000" y="2393988"/>
            <a:chExt cx="4144235" cy="1704713"/>
          </a:xfrm>
        </p:grpSpPr>
        <p:sp>
          <p:nvSpPr>
            <p:cNvPr id="236" name="Google Shape;236;p39"/>
            <p:cNvSpPr/>
            <p:nvPr/>
          </p:nvSpPr>
          <p:spPr>
            <a:xfrm>
              <a:off x="1000000" y="2440003"/>
              <a:ext cx="4144235" cy="1631268"/>
            </a:xfrm>
            <a:custGeom>
              <a:rect b="b" l="l" r="r" t="t"/>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rgbClr val="93C47D"/>
              </a:solidFill>
              <a:prstDash val="solid"/>
              <a:round/>
              <a:headEnd len="med" w="med" type="oval"/>
              <a:tailEnd len="med" w="med" type="oval"/>
            </a:ln>
          </p:spPr>
        </p:sp>
        <p:sp>
          <p:nvSpPr>
            <p:cNvPr id="237" name="Google Shape;237;p39"/>
            <p:cNvSpPr/>
            <p:nvPr/>
          </p:nvSpPr>
          <p:spPr>
            <a:xfrm>
              <a:off x="4658400" y="4014100"/>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9"/>
            <p:cNvSpPr/>
            <p:nvPr/>
          </p:nvSpPr>
          <p:spPr>
            <a:xfrm>
              <a:off x="4195525" y="3147350"/>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9"/>
            <p:cNvSpPr/>
            <p:nvPr/>
          </p:nvSpPr>
          <p:spPr>
            <a:xfrm>
              <a:off x="3800700" y="3868900"/>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9"/>
            <p:cNvSpPr/>
            <p:nvPr/>
          </p:nvSpPr>
          <p:spPr>
            <a:xfrm>
              <a:off x="3358650" y="2637813"/>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9"/>
            <p:cNvSpPr/>
            <p:nvPr/>
          </p:nvSpPr>
          <p:spPr>
            <a:xfrm>
              <a:off x="2909400" y="2993013"/>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9"/>
            <p:cNvSpPr/>
            <p:nvPr/>
          </p:nvSpPr>
          <p:spPr>
            <a:xfrm>
              <a:off x="2437450" y="2393988"/>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9"/>
            <p:cNvSpPr/>
            <p:nvPr/>
          </p:nvSpPr>
          <p:spPr>
            <a:xfrm>
              <a:off x="1974575" y="3213325"/>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9"/>
            <p:cNvSpPr/>
            <p:nvPr/>
          </p:nvSpPr>
          <p:spPr>
            <a:xfrm>
              <a:off x="1500000" y="2553225"/>
              <a:ext cx="84600" cy="84600"/>
            </a:xfrm>
            <a:prstGeom prst="ellipse">
              <a:avLst/>
            </a:prstGeom>
            <a:solidFill>
              <a:srgbClr val="93C47D"/>
            </a:solid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39"/>
          <p:cNvSpPr txBox="1"/>
          <p:nvPr/>
        </p:nvSpPr>
        <p:spPr>
          <a:xfrm>
            <a:off x="4725975" y="496275"/>
            <a:ext cx="1798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Unmarried Rate</a:t>
            </a:r>
            <a:endParaRPr sz="1200">
              <a:solidFill>
                <a:schemeClr val="lt1"/>
              </a:solidFill>
              <a:latin typeface="Roboto"/>
              <a:ea typeface="Roboto"/>
              <a:cs typeface="Roboto"/>
              <a:sym typeface="Roboto"/>
            </a:endParaRPr>
          </a:p>
        </p:txBody>
      </p:sp>
      <p:sp>
        <p:nvSpPr>
          <p:cNvPr id="246" name="Google Shape;246;p39"/>
          <p:cNvSpPr txBox="1"/>
          <p:nvPr/>
        </p:nvSpPr>
        <p:spPr>
          <a:xfrm>
            <a:off x="8220200" y="4038625"/>
            <a:ext cx="113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Sex Ratio</a:t>
            </a:r>
            <a:endParaRPr sz="1200">
              <a:solidFill>
                <a:schemeClr val="lt1"/>
              </a:solidFill>
              <a:latin typeface="Roboto"/>
              <a:ea typeface="Roboto"/>
              <a:cs typeface="Roboto"/>
              <a:sym typeface="Roboto"/>
            </a:endParaRPr>
          </a:p>
        </p:txBody>
      </p:sp>
      <p:pic>
        <p:nvPicPr>
          <p:cNvPr id="247" name="Google Shape;247;p39"/>
          <p:cNvPicPr preferRelativeResize="0"/>
          <p:nvPr/>
        </p:nvPicPr>
        <p:blipFill>
          <a:blip r:embed="rId3">
            <a:alphaModFix/>
          </a:blip>
          <a:stretch>
            <a:fillRect/>
          </a:stretch>
        </p:blipFill>
        <p:spPr>
          <a:xfrm>
            <a:off x="4832775" y="4146831"/>
            <a:ext cx="997275" cy="836794"/>
          </a:xfrm>
          <a:prstGeom prst="rect">
            <a:avLst/>
          </a:prstGeom>
          <a:noFill/>
          <a:ln>
            <a:noFill/>
          </a:ln>
        </p:spPr>
      </p:pic>
      <p:pic>
        <p:nvPicPr>
          <p:cNvPr id="248" name="Google Shape;248;p39"/>
          <p:cNvPicPr preferRelativeResize="0"/>
          <p:nvPr/>
        </p:nvPicPr>
        <p:blipFill>
          <a:blip r:embed="rId4">
            <a:alphaModFix/>
          </a:blip>
          <a:stretch>
            <a:fillRect/>
          </a:stretch>
        </p:blipFill>
        <p:spPr>
          <a:xfrm>
            <a:off x="4572517" y="0"/>
            <a:ext cx="4570990" cy="5143500"/>
          </a:xfrm>
          <a:prstGeom prst="rect">
            <a:avLst/>
          </a:prstGeom>
          <a:noFill/>
          <a:ln>
            <a:noFill/>
          </a:ln>
        </p:spPr>
      </p:pic>
      <p:grpSp>
        <p:nvGrpSpPr>
          <p:cNvPr id="249" name="Google Shape;249;p39"/>
          <p:cNvGrpSpPr/>
          <p:nvPr/>
        </p:nvGrpSpPr>
        <p:grpSpPr>
          <a:xfrm>
            <a:off x="4939500" y="1219611"/>
            <a:ext cx="3837000" cy="2704200"/>
            <a:chOff x="4939500" y="1219611"/>
            <a:chExt cx="3837000" cy="2704200"/>
          </a:xfrm>
        </p:grpSpPr>
        <p:cxnSp>
          <p:nvCxnSpPr>
            <p:cNvPr id="250" name="Google Shape;250;p39"/>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1" name="Google Shape;251;p39"/>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2" name="Google Shape;252;p39"/>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3" name="Google Shape;253;p39"/>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4" name="Google Shape;254;p39"/>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5" name="Google Shape;255;p39"/>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6" name="Google Shape;256;p39"/>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7" name="Google Shape;257;p39"/>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8" name="Google Shape;258;p39"/>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59" name="Google Shape;259;p39"/>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260" name="Google Shape;260;p39"/>
          <p:cNvSpPr/>
          <p:nvPr/>
        </p:nvSpPr>
        <p:spPr>
          <a:xfrm>
            <a:off x="6847150" y="1577745"/>
            <a:ext cx="1179600" cy="343800"/>
          </a:xfrm>
          <a:prstGeom prst="wedgeRoundRectCallout">
            <a:avLst>
              <a:gd fmla="val -21432" name="adj1"/>
              <a:gd fmla="val 84969" name="adj2"/>
              <a:gd fmla="val 0" name="adj3"/>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Y vs X</a:t>
            </a:r>
            <a:endParaRPr>
              <a:latin typeface="Roboto"/>
              <a:ea typeface="Roboto"/>
              <a:cs typeface="Roboto"/>
              <a:sym typeface="Roboto"/>
            </a:endParaRPr>
          </a:p>
        </p:txBody>
      </p:sp>
      <p:sp>
        <p:nvSpPr>
          <p:cNvPr id="261" name="Google Shape;261;p39"/>
          <p:cNvSpPr/>
          <p:nvPr/>
        </p:nvSpPr>
        <p:spPr>
          <a:xfrm>
            <a:off x="4832775" y="932800"/>
            <a:ext cx="195600" cy="2991000"/>
          </a:xfrm>
          <a:prstGeom prst="up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9"/>
          <p:cNvSpPr/>
          <p:nvPr/>
        </p:nvSpPr>
        <p:spPr>
          <a:xfrm rot="5400000">
            <a:off x="6834926" y="1820350"/>
            <a:ext cx="195600" cy="4096800"/>
          </a:xfrm>
          <a:prstGeom prst="up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39"/>
          <p:cNvGrpSpPr/>
          <p:nvPr/>
        </p:nvGrpSpPr>
        <p:grpSpPr>
          <a:xfrm>
            <a:off x="4939557" y="1778136"/>
            <a:ext cx="3836911" cy="1503799"/>
            <a:chOff x="1000025" y="2059300"/>
            <a:chExt cx="4156550" cy="1629075"/>
          </a:xfrm>
        </p:grpSpPr>
        <p:sp>
          <p:nvSpPr>
            <p:cNvPr id="264" name="Google Shape;264;p39"/>
            <p:cNvSpPr/>
            <p:nvPr/>
          </p:nvSpPr>
          <p:spPr>
            <a:xfrm>
              <a:off x="1000025" y="2083952"/>
              <a:ext cx="4156550" cy="1576975"/>
            </a:xfrm>
            <a:custGeom>
              <a:rect b="b" l="l" r="r" t="t"/>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265" name="Google Shape;265;p39"/>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9"/>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9"/>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9"/>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39"/>
          <p:cNvGrpSpPr/>
          <p:nvPr/>
        </p:nvGrpSpPr>
        <p:grpSpPr>
          <a:xfrm>
            <a:off x="4939534" y="2017046"/>
            <a:ext cx="3825543" cy="1573620"/>
            <a:chOff x="1000000" y="2393988"/>
            <a:chExt cx="4144235" cy="1704713"/>
          </a:xfrm>
        </p:grpSpPr>
        <p:sp>
          <p:nvSpPr>
            <p:cNvPr id="274" name="Google Shape;274;p39"/>
            <p:cNvSpPr/>
            <p:nvPr/>
          </p:nvSpPr>
          <p:spPr>
            <a:xfrm>
              <a:off x="1000000" y="2440003"/>
              <a:ext cx="4144235" cy="1631268"/>
            </a:xfrm>
            <a:custGeom>
              <a:rect b="b" l="l" r="r" t="t"/>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rgbClr val="00FFFF"/>
              </a:solidFill>
              <a:prstDash val="solid"/>
              <a:round/>
              <a:headEnd len="med" w="med" type="oval"/>
              <a:tailEnd len="med" w="med" type="oval"/>
            </a:ln>
          </p:spPr>
        </p:sp>
        <p:sp>
          <p:nvSpPr>
            <p:cNvPr id="275" name="Google Shape;275;p39"/>
            <p:cNvSpPr/>
            <p:nvPr/>
          </p:nvSpPr>
          <p:spPr>
            <a:xfrm>
              <a:off x="4658400" y="4014100"/>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p:nvPr/>
          </p:nvSpPr>
          <p:spPr>
            <a:xfrm>
              <a:off x="4195525" y="3147350"/>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3800700" y="3868900"/>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9"/>
            <p:cNvSpPr/>
            <p:nvPr/>
          </p:nvSpPr>
          <p:spPr>
            <a:xfrm>
              <a:off x="3358650" y="2637813"/>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9"/>
            <p:cNvSpPr/>
            <p:nvPr/>
          </p:nvSpPr>
          <p:spPr>
            <a:xfrm>
              <a:off x="2909400" y="2993013"/>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9"/>
            <p:cNvSpPr/>
            <p:nvPr/>
          </p:nvSpPr>
          <p:spPr>
            <a:xfrm>
              <a:off x="2437450" y="2393988"/>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p:nvPr/>
          </p:nvSpPr>
          <p:spPr>
            <a:xfrm>
              <a:off x="1974575" y="3213325"/>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9"/>
            <p:cNvSpPr/>
            <p:nvPr/>
          </p:nvSpPr>
          <p:spPr>
            <a:xfrm>
              <a:off x="1500000" y="2553225"/>
              <a:ext cx="84600" cy="84600"/>
            </a:xfrm>
            <a:prstGeom prst="ellipse">
              <a:avLst/>
            </a:prstGeom>
            <a:solidFill>
              <a:srgbClr val="00FFFF"/>
            </a:solidFill>
            <a:ln cap="flat" cmpd="sng" w="1905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39"/>
          <p:cNvSpPr txBox="1"/>
          <p:nvPr/>
        </p:nvSpPr>
        <p:spPr>
          <a:xfrm>
            <a:off x="4725975" y="496275"/>
            <a:ext cx="1798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Unmarried Rate</a:t>
            </a:r>
            <a:endParaRPr sz="1200">
              <a:solidFill>
                <a:schemeClr val="lt1"/>
              </a:solidFill>
              <a:latin typeface="Roboto"/>
              <a:ea typeface="Roboto"/>
              <a:cs typeface="Roboto"/>
              <a:sym typeface="Roboto"/>
            </a:endParaRPr>
          </a:p>
        </p:txBody>
      </p:sp>
      <p:sp>
        <p:nvSpPr>
          <p:cNvPr id="284" name="Google Shape;284;p39"/>
          <p:cNvSpPr txBox="1"/>
          <p:nvPr/>
        </p:nvSpPr>
        <p:spPr>
          <a:xfrm>
            <a:off x="8220200" y="4038625"/>
            <a:ext cx="113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Sex Ratio</a:t>
            </a:r>
            <a:endParaRPr sz="12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57068C"/>
                </a:solidFill>
                <a:latin typeface="Roboto"/>
                <a:ea typeface="Roboto"/>
                <a:cs typeface="Roboto"/>
                <a:sym typeface="Roboto"/>
              </a:rPr>
              <a:t>The decline of birth rate of China</a:t>
            </a:r>
            <a:endParaRPr sz="1800">
              <a:solidFill>
                <a:srgbClr val="57068C"/>
              </a:solidFill>
              <a:latin typeface="Roboto"/>
              <a:ea typeface="Roboto"/>
              <a:cs typeface="Roboto"/>
              <a:sym typeface="Roboto"/>
            </a:endParaRPr>
          </a:p>
        </p:txBody>
      </p:sp>
      <p:sp>
        <p:nvSpPr>
          <p:cNvPr id="383" name="Google Shape;383;p48"/>
          <p:cNvSpPr txBox="1"/>
          <p:nvPr>
            <p:ph idx="1" type="body"/>
          </p:nvPr>
        </p:nvSpPr>
        <p:spPr>
          <a:xfrm>
            <a:off x="311700" y="1539700"/>
            <a:ext cx="4536600" cy="34164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434343"/>
              </a:buClr>
              <a:buSzPts val="1400"/>
              <a:buFont typeface="Roboto"/>
              <a:buChar char="●"/>
            </a:pPr>
            <a:r>
              <a:rPr b="1" lang="en">
                <a:solidFill>
                  <a:srgbClr val="434343"/>
                </a:solidFill>
                <a:latin typeface="Roboto"/>
                <a:ea typeface="Roboto"/>
                <a:cs typeface="Roboto"/>
                <a:sym typeface="Roboto"/>
              </a:rPr>
              <a:t>Present Situation:</a:t>
            </a:r>
            <a:endParaRPr b="1">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-The birth rate is only 1.3, which decreases 33% since the two baby policy. </a:t>
            </a:r>
            <a:endParaRPr sz="1200">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-The aging population proportion increase.</a:t>
            </a:r>
            <a:endParaRPr sz="1200">
              <a:solidFill>
                <a:srgbClr val="434343"/>
              </a:solidFill>
              <a:latin typeface="Roboto"/>
              <a:ea typeface="Roboto"/>
              <a:cs typeface="Roboto"/>
              <a:sym typeface="Roboto"/>
            </a:endParaRPr>
          </a:p>
          <a:p>
            <a:pPr indent="-228600" lvl="0" marL="457200" rtl="0" algn="l">
              <a:lnSpc>
                <a:spcPct val="115000"/>
              </a:lnSpc>
              <a:spcBef>
                <a:spcPts val="0"/>
              </a:spcBef>
              <a:spcAft>
                <a:spcPts val="0"/>
              </a:spcAft>
              <a:buNone/>
            </a:pPr>
            <a:r>
              <a:t/>
            </a:r>
            <a:endParaRPr sz="1600">
              <a:solidFill>
                <a:srgbClr val="434343"/>
              </a:solidFill>
              <a:latin typeface="Roboto"/>
              <a:ea typeface="Roboto"/>
              <a:cs typeface="Roboto"/>
              <a:sym typeface="Roboto"/>
            </a:endParaRPr>
          </a:p>
          <a:p>
            <a:pPr indent="-317500" lvl="0" marL="457200" rtl="0" algn="l">
              <a:lnSpc>
                <a:spcPct val="115000"/>
              </a:lnSpc>
              <a:spcBef>
                <a:spcPts val="0"/>
              </a:spcBef>
              <a:spcAft>
                <a:spcPts val="0"/>
              </a:spcAft>
              <a:buClr>
                <a:srgbClr val="434343"/>
              </a:buClr>
              <a:buSzPts val="1400"/>
              <a:buFont typeface="Roboto"/>
              <a:buChar char="●"/>
            </a:pPr>
            <a:r>
              <a:rPr b="1" lang="en">
                <a:solidFill>
                  <a:srgbClr val="434343"/>
                </a:solidFill>
                <a:latin typeface="Roboto"/>
                <a:ea typeface="Roboto"/>
                <a:cs typeface="Roboto"/>
                <a:sym typeface="Roboto"/>
              </a:rPr>
              <a:t>Consequence:</a:t>
            </a:r>
            <a:endParaRPr b="1">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-Reduction in productivity due to the disappearance of the demographic dividend period. </a:t>
            </a:r>
            <a:endParaRPr sz="1200">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-Decreasing in employment rate, wages and consumer spending. </a:t>
            </a:r>
            <a:endParaRPr sz="1200">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-Aging population issue.</a:t>
            </a:r>
            <a:endParaRPr sz="1200">
              <a:solidFill>
                <a:srgbClr val="434343"/>
              </a:solidFill>
              <a:latin typeface="Roboto"/>
              <a:ea typeface="Roboto"/>
              <a:cs typeface="Roboto"/>
              <a:sym typeface="Roboto"/>
            </a:endParaRPr>
          </a:p>
          <a:p>
            <a:pPr indent="-228600" lvl="0" marL="457200" rtl="0" algn="l">
              <a:lnSpc>
                <a:spcPct val="115000"/>
              </a:lnSpc>
              <a:spcBef>
                <a:spcPts val="0"/>
              </a:spcBef>
              <a:spcAft>
                <a:spcPts val="0"/>
              </a:spcAft>
              <a:buNone/>
            </a:pPr>
            <a:r>
              <a:t/>
            </a:r>
            <a:endParaRPr>
              <a:solidFill>
                <a:srgbClr val="434343"/>
              </a:solidFill>
              <a:latin typeface="Roboto"/>
              <a:ea typeface="Roboto"/>
              <a:cs typeface="Roboto"/>
              <a:sym typeface="Roboto"/>
            </a:endParaRPr>
          </a:p>
          <a:p>
            <a:pPr indent="-317500" lvl="0" marL="457200" rtl="0" algn="l">
              <a:lnSpc>
                <a:spcPct val="115000"/>
              </a:lnSpc>
              <a:spcBef>
                <a:spcPts val="0"/>
              </a:spcBef>
              <a:spcAft>
                <a:spcPts val="0"/>
              </a:spcAft>
              <a:buClr>
                <a:srgbClr val="434343"/>
              </a:buClr>
              <a:buSzPts val="1400"/>
              <a:buFont typeface="Roboto"/>
              <a:buChar char="●"/>
            </a:pPr>
            <a:r>
              <a:rPr b="1" lang="en">
                <a:solidFill>
                  <a:srgbClr val="434343"/>
                </a:solidFill>
                <a:latin typeface="Roboto"/>
                <a:ea typeface="Roboto"/>
                <a:cs typeface="Roboto"/>
                <a:sym typeface="Roboto"/>
              </a:rPr>
              <a:t>Cause of Decline</a:t>
            </a:r>
            <a:endParaRPr b="1">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-Birth Control Policy.</a:t>
            </a:r>
            <a:endParaRPr sz="1200">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-High cost of raising a child.</a:t>
            </a:r>
            <a:endParaRPr sz="1200">
              <a:solidFill>
                <a:srgbClr val="434343"/>
              </a:solidFill>
              <a:latin typeface="Roboto"/>
              <a:ea typeface="Roboto"/>
              <a:cs typeface="Roboto"/>
              <a:sym typeface="Roboto"/>
            </a:endParaRPr>
          </a:p>
          <a:p>
            <a:pPr indent="0" lvl="0" marL="457200" rtl="0" algn="l">
              <a:lnSpc>
                <a:spcPct val="115000"/>
              </a:lnSpc>
              <a:spcBef>
                <a:spcPts val="0"/>
              </a:spcBef>
              <a:spcAft>
                <a:spcPts val="0"/>
              </a:spcAft>
              <a:buNone/>
            </a:pPr>
            <a:r>
              <a:rPr lang="en" sz="1200">
                <a:solidFill>
                  <a:srgbClr val="434343"/>
                </a:solidFill>
                <a:latin typeface="Roboto"/>
                <a:ea typeface="Roboto"/>
                <a:cs typeface="Roboto"/>
                <a:sym typeface="Roboto"/>
              </a:rPr>
              <a:t>-Rational attitude toward giving birth.</a:t>
            </a:r>
            <a:endParaRPr sz="1200">
              <a:solidFill>
                <a:srgbClr val="434343"/>
              </a:solidFill>
              <a:latin typeface="Roboto"/>
              <a:ea typeface="Roboto"/>
              <a:cs typeface="Roboto"/>
              <a:sym typeface="Roboto"/>
            </a:endParaRPr>
          </a:p>
          <a:p>
            <a:pPr indent="-228600" lvl="0" marL="457200" rtl="0" algn="l">
              <a:spcBef>
                <a:spcPts val="0"/>
              </a:spcBef>
              <a:spcAft>
                <a:spcPts val="0"/>
              </a:spcAft>
              <a:buNone/>
            </a:pPr>
            <a:r>
              <a:t/>
            </a:r>
            <a:endParaRPr>
              <a:solidFill>
                <a:schemeClr val="dk1"/>
              </a:solidFill>
              <a:latin typeface="Roboto"/>
              <a:ea typeface="Roboto"/>
              <a:cs typeface="Roboto"/>
              <a:sym typeface="Roboto"/>
            </a:endParaRPr>
          </a:p>
          <a:p>
            <a:pPr indent="-228600" lvl="0" marL="45720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sz="1600"/>
          </a:p>
        </p:txBody>
      </p:sp>
      <p:pic>
        <p:nvPicPr>
          <p:cNvPr id="384" name="Google Shape;384;p48"/>
          <p:cNvPicPr preferRelativeResize="0"/>
          <p:nvPr/>
        </p:nvPicPr>
        <p:blipFill rotWithShape="1">
          <a:blip r:embed="rId3">
            <a:alphaModFix/>
          </a:blip>
          <a:srcRect b="0" l="1816" r="7356" t="2391"/>
          <a:stretch/>
        </p:blipFill>
        <p:spPr>
          <a:xfrm>
            <a:off x="4791325" y="1645550"/>
            <a:ext cx="4305874" cy="2545001"/>
          </a:xfrm>
          <a:prstGeom prst="rect">
            <a:avLst/>
          </a:prstGeom>
          <a:noFill/>
          <a:ln>
            <a:noFill/>
          </a:ln>
        </p:spPr>
      </p:pic>
      <p:sp>
        <p:nvSpPr>
          <p:cNvPr id="385" name="Google Shape;385;p48"/>
          <p:cNvSpPr txBox="1"/>
          <p:nvPr/>
        </p:nvSpPr>
        <p:spPr>
          <a:xfrm>
            <a:off x="448025" y="4734925"/>
            <a:ext cx="8360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Sources: </a:t>
            </a:r>
            <a:r>
              <a:rPr lang="en" sz="800">
                <a:uFill>
                  <a:noFill/>
                </a:uFill>
                <a:latin typeface="Roboto"/>
                <a:ea typeface="Roboto"/>
                <a:cs typeface="Roboto"/>
                <a:sym typeface="Roboto"/>
                <a:hlinkClick r:id="rId4"/>
              </a:rPr>
              <a:t>https://zhuanlan.zhihu.com/p/102560424</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http://www.stats.gov.cn/sj/pcsj/</a:t>
            </a:r>
            <a:endParaRPr sz="8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9"/>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57068C"/>
                </a:solidFill>
                <a:latin typeface="Roboto"/>
                <a:ea typeface="Roboto"/>
                <a:cs typeface="Roboto"/>
                <a:sym typeface="Roboto"/>
              </a:rPr>
              <a:t>Two-Child/Third-Child Policy</a:t>
            </a:r>
            <a:endParaRPr sz="2200">
              <a:solidFill>
                <a:srgbClr val="57068C"/>
              </a:solidFill>
              <a:latin typeface="Roboto"/>
              <a:ea typeface="Roboto"/>
              <a:cs typeface="Roboto"/>
              <a:sym typeface="Roboto"/>
            </a:endParaRPr>
          </a:p>
        </p:txBody>
      </p:sp>
      <p:sp>
        <p:nvSpPr>
          <p:cNvPr id="391" name="Google Shape;391;p49"/>
          <p:cNvSpPr txBox="1"/>
          <p:nvPr>
            <p:ph idx="1" type="body"/>
          </p:nvPr>
        </p:nvSpPr>
        <p:spPr>
          <a:xfrm>
            <a:off x="311700" y="1504300"/>
            <a:ext cx="4536600" cy="3416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434343"/>
                </a:solidFill>
                <a:highlight>
                  <a:schemeClr val="lt1"/>
                </a:highlight>
                <a:latin typeface="Roboto"/>
                <a:ea typeface="Roboto"/>
                <a:cs typeface="Roboto"/>
                <a:sym typeface="Roboto"/>
              </a:rPr>
              <a:t>Problem of the Family Planning Policy:</a:t>
            </a:r>
            <a:endParaRPr b="1">
              <a:solidFill>
                <a:srgbClr val="434343"/>
              </a:solidFill>
              <a:highlight>
                <a:schemeClr val="lt1"/>
              </a:highlight>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1600">
              <a:solidFill>
                <a:srgbClr val="434343"/>
              </a:solidFill>
              <a:highlight>
                <a:schemeClr val="lt1"/>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434343"/>
                </a:solidFill>
                <a:highlight>
                  <a:schemeClr val="lt1"/>
                </a:highlight>
                <a:latin typeface="Roboto"/>
                <a:ea typeface="Roboto"/>
                <a:cs typeface="Roboto"/>
                <a:sym typeface="Roboto"/>
              </a:rPr>
              <a:t>-Ineffectiveness toward the current situation.</a:t>
            </a:r>
            <a:endParaRPr sz="1200">
              <a:solidFill>
                <a:srgbClr val="434343"/>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Clr>
                <a:schemeClr val="dk1"/>
              </a:buClr>
              <a:buSzPts val="1100"/>
              <a:buFont typeface="Arial"/>
              <a:buNone/>
            </a:pPr>
            <a:r>
              <a:t/>
            </a:r>
            <a:endParaRPr sz="1200">
              <a:solidFill>
                <a:srgbClr val="434343"/>
              </a:solidFill>
              <a:highlight>
                <a:schemeClr val="lt1"/>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434343"/>
                </a:solidFill>
                <a:highlight>
                  <a:schemeClr val="lt1"/>
                </a:highlight>
                <a:latin typeface="Roboto"/>
                <a:ea typeface="Roboto"/>
                <a:cs typeface="Roboto"/>
                <a:sym typeface="Roboto"/>
              </a:rPr>
              <a:t>-Impairment to women’s right and reproductive autonomy.</a:t>
            </a:r>
            <a:endParaRPr sz="1200">
              <a:solidFill>
                <a:srgbClr val="434343"/>
              </a:solidFill>
              <a:highlight>
                <a:schemeClr val="lt1"/>
              </a:highlight>
              <a:latin typeface="Roboto"/>
              <a:ea typeface="Roboto"/>
              <a:cs typeface="Roboto"/>
              <a:sym typeface="Roboto"/>
            </a:endParaRPr>
          </a:p>
          <a:p>
            <a:pPr indent="0" lvl="0" marL="457200" rtl="0" algn="l">
              <a:lnSpc>
                <a:spcPct val="115000"/>
              </a:lnSpc>
              <a:spcBef>
                <a:spcPts val="0"/>
              </a:spcBef>
              <a:spcAft>
                <a:spcPts val="0"/>
              </a:spcAft>
              <a:buClr>
                <a:schemeClr val="dk1"/>
              </a:buClr>
              <a:buSzPts val="1100"/>
              <a:buFont typeface="Arial"/>
              <a:buNone/>
            </a:pPr>
            <a:r>
              <a:t/>
            </a:r>
            <a:endParaRPr sz="1200">
              <a:solidFill>
                <a:srgbClr val="434343"/>
              </a:solidFill>
              <a:highlight>
                <a:schemeClr val="lt1"/>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434343"/>
                </a:solidFill>
                <a:highlight>
                  <a:schemeClr val="lt1"/>
                </a:highlight>
                <a:latin typeface="Roboto"/>
                <a:ea typeface="Roboto"/>
                <a:cs typeface="Roboto"/>
                <a:sym typeface="Roboto"/>
              </a:rPr>
              <a:t>-Reinforcement of the traditional gender roles.</a:t>
            </a:r>
            <a:endParaRPr sz="1200">
              <a:solidFill>
                <a:srgbClr val="434343"/>
              </a:solidFill>
              <a:highlight>
                <a:schemeClr val="lt1"/>
              </a:highlight>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1600">
              <a:solidFill>
                <a:srgbClr val="E9EDEE"/>
              </a:solidFill>
              <a:highlight>
                <a:schemeClr val="lt1"/>
              </a:highlight>
            </a:endParaRPr>
          </a:p>
          <a:p>
            <a:pPr indent="0" lvl="0" marL="0" rtl="0" algn="l">
              <a:spcBef>
                <a:spcPts val="0"/>
              </a:spcBef>
              <a:spcAft>
                <a:spcPts val="0"/>
              </a:spcAft>
              <a:buNone/>
            </a:pPr>
            <a:r>
              <a:t/>
            </a:r>
            <a:endParaRPr sz="1600">
              <a:solidFill>
                <a:srgbClr val="434343"/>
              </a:solidFill>
              <a:latin typeface="Roboto"/>
              <a:ea typeface="Roboto"/>
              <a:cs typeface="Roboto"/>
              <a:sym typeface="Roboto"/>
            </a:endParaRPr>
          </a:p>
          <a:p>
            <a:pPr indent="-228600" lvl="0" marL="400050" rtl="0" algn="l">
              <a:spcBef>
                <a:spcPts val="0"/>
              </a:spcBef>
              <a:spcAft>
                <a:spcPts val="0"/>
              </a:spcAft>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sz="1600"/>
          </a:p>
        </p:txBody>
      </p:sp>
      <p:pic>
        <p:nvPicPr>
          <p:cNvPr id="392" name="Google Shape;392;p49" title="Points scored"/>
          <p:cNvPicPr preferRelativeResize="0"/>
          <p:nvPr/>
        </p:nvPicPr>
        <p:blipFill>
          <a:blip r:embed="rId3">
            <a:alphaModFix/>
          </a:blip>
          <a:stretch>
            <a:fillRect/>
          </a:stretch>
        </p:blipFill>
        <p:spPr>
          <a:xfrm>
            <a:off x="4179525" y="1294475"/>
            <a:ext cx="4799499" cy="2967675"/>
          </a:xfrm>
          <a:prstGeom prst="rect">
            <a:avLst/>
          </a:prstGeom>
          <a:noFill/>
          <a:ln>
            <a:noFill/>
          </a:ln>
        </p:spPr>
      </p:pic>
      <p:sp>
        <p:nvSpPr>
          <p:cNvPr id="393" name="Google Shape;393;p49"/>
          <p:cNvSpPr txBox="1"/>
          <p:nvPr/>
        </p:nvSpPr>
        <p:spPr>
          <a:xfrm>
            <a:off x="426850" y="4666850"/>
            <a:ext cx="8323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800">
                <a:solidFill>
                  <a:schemeClr val="dk1"/>
                </a:solidFill>
                <a:latin typeface="Roboto"/>
                <a:ea typeface="Roboto"/>
                <a:cs typeface="Roboto"/>
                <a:sym typeface="Roboto"/>
              </a:rPr>
              <a:t>http://www.stats.gov.cn/sj/pcsj/</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0"/>
          <p:cNvSpPr txBox="1"/>
          <p:nvPr>
            <p:ph type="title"/>
          </p:nvPr>
        </p:nvSpPr>
        <p:spPr>
          <a:xfrm>
            <a:off x="311700" y="132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20">
                <a:solidFill>
                  <a:srgbClr val="57068C"/>
                </a:solidFill>
                <a:latin typeface="Roboto"/>
                <a:ea typeface="Roboto"/>
                <a:cs typeface="Roboto"/>
                <a:sym typeface="Roboto"/>
              </a:rPr>
              <a:t>Aging population - Facts</a:t>
            </a:r>
            <a:endParaRPr sz="3020">
              <a:solidFill>
                <a:srgbClr val="57068C"/>
              </a:solidFill>
              <a:latin typeface="Roboto"/>
              <a:ea typeface="Roboto"/>
              <a:cs typeface="Roboto"/>
              <a:sym typeface="Roboto"/>
            </a:endParaRPr>
          </a:p>
        </p:txBody>
      </p:sp>
      <p:pic>
        <p:nvPicPr>
          <p:cNvPr id="399" name="Google Shape;399;p50" title="Points scored"/>
          <p:cNvPicPr preferRelativeResize="0"/>
          <p:nvPr/>
        </p:nvPicPr>
        <p:blipFill>
          <a:blip r:embed="rId3">
            <a:alphaModFix/>
          </a:blip>
          <a:stretch>
            <a:fillRect/>
          </a:stretch>
        </p:blipFill>
        <p:spPr>
          <a:xfrm>
            <a:off x="311700" y="991675"/>
            <a:ext cx="6404400" cy="3960024"/>
          </a:xfrm>
          <a:prstGeom prst="rect">
            <a:avLst/>
          </a:prstGeom>
          <a:noFill/>
          <a:ln>
            <a:noFill/>
          </a:ln>
        </p:spPr>
      </p:pic>
      <p:sp>
        <p:nvSpPr>
          <p:cNvPr id="400" name="Google Shape;400;p50"/>
          <p:cNvSpPr txBox="1"/>
          <p:nvPr/>
        </p:nvSpPr>
        <p:spPr>
          <a:xfrm>
            <a:off x="6089100" y="433325"/>
            <a:ext cx="3054900" cy="12621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a:solidFill>
                  <a:srgbClr val="434343"/>
                </a:solidFill>
              </a:rPr>
              <a:t>Aging society: 7-14% </a:t>
            </a:r>
            <a:endParaRPr>
              <a:solidFill>
                <a:srgbClr val="434343"/>
              </a:solidFill>
            </a:endParaRPr>
          </a:p>
          <a:p>
            <a:pPr indent="0" lvl="0" marL="0" rtl="0" algn="l">
              <a:lnSpc>
                <a:spcPct val="200000"/>
              </a:lnSpc>
              <a:spcBef>
                <a:spcPts val="0"/>
              </a:spcBef>
              <a:spcAft>
                <a:spcPts val="0"/>
              </a:spcAft>
              <a:buNone/>
            </a:pPr>
            <a:r>
              <a:rPr lang="en">
                <a:solidFill>
                  <a:srgbClr val="434343"/>
                </a:solidFill>
              </a:rPr>
              <a:t>Elderly society: 14-20% </a:t>
            </a:r>
            <a:endParaRPr>
              <a:solidFill>
                <a:srgbClr val="434343"/>
              </a:solidFill>
            </a:endParaRPr>
          </a:p>
          <a:p>
            <a:pPr indent="0" lvl="0" marL="0" rtl="0" algn="l">
              <a:lnSpc>
                <a:spcPct val="200000"/>
              </a:lnSpc>
              <a:spcBef>
                <a:spcPts val="0"/>
              </a:spcBef>
              <a:spcAft>
                <a:spcPts val="0"/>
              </a:spcAft>
              <a:buNone/>
            </a:pPr>
            <a:r>
              <a:rPr lang="en">
                <a:solidFill>
                  <a:srgbClr val="434343"/>
                </a:solidFill>
              </a:rPr>
              <a:t>Super-aging society: Over 20%</a:t>
            </a:r>
            <a:endParaRPr>
              <a:solidFill>
                <a:srgbClr val="434343"/>
              </a:solidFill>
            </a:endParaRPr>
          </a:p>
        </p:txBody>
      </p:sp>
      <p:sp>
        <p:nvSpPr>
          <p:cNvPr id="401" name="Google Shape;401;p50"/>
          <p:cNvSpPr txBox="1"/>
          <p:nvPr/>
        </p:nvSpPr>
        <p:spPr>
          <a:xfrm>
            <a:off x="311700" y="4712400"/>
            <a:ext cx="8733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Sources: </a:t>
            </a:r>
            <a:r>
              <a:rPr lang="en" sz="800">
                <a:latin typeface="Roboto"/>
                <a:ea typeface="Roboto"/>
                <a:cs typeface="Roboto"/>
                <a:sym typeface="Roboto"/>
              </a:rPr>
              <a:t>https://www.chinanews.com.cn/sh/2022/05-06/9747923.shtml</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https://www.un.org/en/global-issues/ageing</a:t>
            </a:r>
            <a:endParaRPr sz="8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20">
                <a:solidFill>
                  <a:srgbClr val="57068C"/>
                </a:solidFill>
                <a:latin typeface="Roboto"/>
                <a:ea typeface="Roboto"/>
                <a:cs typeface="Roboto"/>
                <a:sym typeface="Roboto"/>
              </a:rPr>
              <a:t>Aging Population - Reasons</a:t>
            </a:r>
            <a:endParaRPr sz="3020">
              <a:solidFill>
                <a:srgbClr val="57068C"/>
              </a:solidFill>
              <a:latin typeface="Roboto"/>
              <a:ea typeface="Roboto"/>
              <a:cs typeface="Roboto"/>
              <a:sym typeface="Roboto"/>
            </a:endParaRPr>
          </a:p>
        </p:txBody>
      </p:sp>
      <p:sp>
        <p:nvSpPr>
          <p:cNvPr id="407" name="Google Shape;407;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Roboto"/>
              <a:buChar char="●"/>
            </a:pPr>
            <a:r>
              <a:rPr lang="en">
                <a:latin typeface="Roboto"/>
                <a:ea typeface="Roboto"/>
                <a:cs typeface="Roboto"/>
                <a:sym typeface="Roboto"/>
              </a:rPr>
              <a:t>Gender Imbalance</a:t>
            </a:r>
            <a:endParaRPr>
              <a:latin typeface="Roboto"/>
              <a:ea typeface="Roboto"/>
              <a:cs typeface="Roboto"/>
              <a:sym typeface="Roboto"/>
            </a:endParaRPr>
          </a:p>
          <a:p>
            <a:pPr indent="0" lvl="0" marL="457200" rtl="0" algn="l">
              <a:spcBef>
                <a:spcPts val="1200"/>
              </a:spcBef>
              <a:spcAft>
                <a:spcPts val="0"/>
              </a:spcAft>
              <a:buNone/>
            </a:pPr>
            <a:r>
              <a:rPr lang="en" sz="1400">
                <a:latin typeface="Roboto"/>
                <a:ea typeface="Roboto"/>
                <a:cs typeface="Roboto"/>
                <a:sym typeface="Roboto"/>
              </a:rPr>
              <a:t>Due to China's one-child policy and traditional cultural values that favor male children, many families in rural areas have a strong preference for male children. As a result, many men in rural areas are unable to find a spouse.</a:t>
            </a:r>
            <a:endParaRPr sz="1400">
              <a:latin typeface="Roboto"/>
              <a:ea typeface="Roboto"/>
              <a:cs typeface="Roboto"/>
              <a:sym typeface="Roboto"/>
            </a:endParaRPr>
          </a:p>
          <a:p>
            <a:pPr indent="-342900" lvl="0" marL="457200" rtl="0" algn="l">
              <a:spcBef>
                <a:spcPts val="1200"/>
              </a:spcBef>
              <a:spcAft>
                <a:spcPts val="0"/>
              </a:spcAft>
              <a:buSzPts val="1800"/>
              <a:buFont typeface="Roboto"/>
              <a:buChar char="●"/>
            </a:pPr>
            <a:r>
              <a:rPr lang="en">
                <a:latin typeface="Roboto"/>
                <a:ea typeface="Roboto"/>
                <a:cs typeface="Roboto"/>
                <a:sym typeface="Roboto"/>
              </a:rPr>
              <a:t>Migration</a:t>
            </a:r>
            <a:endParaRPr>
              <a:latin typeface="Roboto"/>
              <a:ea typeface="Roboto"/>
              <a:cs typeface="Roboto"/>
              <a:sym typeface="Roboto"/>
            </a:endParaRPr>
          </a:p>
          <a:p>
            <a:pPr indent="0" lvl="0" marL="457200" rtl="0" algn="l">
              <a:spcBef>
                <a:spcPts val="1200"/>
              </a:spcBef>
              <a:spcAft>
                <a:spcPts val="0"/>
              </a:spcAft>
              <a:buNone/>
            </a:pPr>
            <a:r>
              <a:rPr lang="en" sz="1400">
                <a:latin typeface="Roboto"/>
                <a:ea typeface="Roboto"/>
                <a:cs typeface="Roboto"/>
                <a:sym typeface="Roboto"/>
              </a:rPr>
              <a:t>Many young people in rural areas have migrated to urban areas in search of better job opportunities, leaving behind an aging population. This has also contributed to a decline in the marriage market in rural areas, as there are fewer young people available to get married.</a:t>
            </a:r>
            <a:endParaRPr sz="1400">
              <a:latin typeface="Roboto"/>
              <a:ea typeface="Roboto"/>
              <a:cs typeface="Roboto"/>
              <a:sym typeface="Roboto"/>
            </a:endParaRPr>
          </a:p>
          <a:p>
            <a:pPr indent="0" lvl="0" marL="457200" rtl="0" algn="l">
              <a:spcBef>
                <a:spcPts val="1200"/>
              </a:spcBef>
              <a:spcAft>
                <a:spcPts val="1200"/>
              </a:spcAft>
              <a:buNone/>
            </a:pPr>
            <a:r>
              <a:t/>
            </a:r>
            <a:endParaRPr sz="1400"/>
          </a:p>
        </p:txBody>
      </p:sp>
      <p:sp>
        <p:nvSpPr>
          <p:cNvPr id="408" name="Google Shape;408;p51"/>
          <p:cNvSpPr txBox="1"/>
          <p:nvPr/>
        </p:nvSpPr>
        <p:spPr>
          <a:xfrm>
            <a:off x="311700" y="4703625"/>
            <a:ext cx="7278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oboto"/>
                <a:ea typeface="Roboto"/>
                <a:cs typeface="Roboto"/>
                <a:sym typeface="Roboto"/>
              </a:rPr>
              <a:t>Sources: https://bmcpublichealth.biomedcentral.com/articles/10.1186/s12889-022-13757-x</a:t>
            </a:r>
            <a:endParaRPr sz="80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20">
                <a:solidFill>
                  <a:srgbClr val="57068C"/>
                </a:solidFill>
                <a:latin typeface="Roboto"/>
                <a:ea typeface="Roboto"/>
                <a:cs typeface="Roboto"/>
                <a:sym typeface="Roboto"/>
              </a:rPr>
              <a:t>A</a:t>
            </a:r>
            <a:r>
              <a:rPr lang="en" sz="3020">
                <a:solidFill>
                  <a:srgbClr val="57068C"/>
                </a:solidFill>
                <a:latin typeface="Roboto"/>
                <a:ea typeface="Roboto"/>
                <a:cs typeface="Roboto"/>
                <a:sym typeface="Roboto"/>
              </a:rPr>
              <a:t>ging Population - Issues</a:t>
            </a:r>
            <a:endParaRPr sz="3020">
              <a:solidFill>
                <a:srgbClr val="57068C"/>
              </a:solidFill>
              <a:latin typeface="Roboto"/>
              <a:ea typeface="Roboto"/>
              <a:cs typeface="Roboto"/>
              <a:sym typeface="Roboto"/>
            </a:endParaRPr>
          </a:p>
        </p:txBody>
      </p:sp>
      <p:sp>
        <p:nvSpPr>
          <p:cNvPr id="414" name="Google Shape;414;p52"/>
          <p:cNvSpPr txBox="1"/>
          <p:nvPr>
            <p:ph idx="1" type="body"/>
          </p:nvPr>
        </p:nvSpPr>
        <p:spPr>
          <a:xfrm>
            <a:off x="311700" y="1152475"/>
            <a:ext cx="8520600" cy="3783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Roboto"/>
              <a:buChar char="●"/>
            </a:pPr>
            <a:r>
              <a:rPr lang="en">
                <a:latin typeface="Roboto"/>
                <a:ea typeface="Roboto"/>
                <a:cs typeface="Roboto"/>
                <a:sym typeface="Roboto"/>
              </a:rPr>
              <a:t>Labor Shortage</a:t>
            </a:r>
            <a:endParaRPr>
              <a:latin typeface="Roboto"/>
              <a:ea typeface="Roboto"/>
              <a:cs typeface="Roboto"/>
              <a:sym typeface="Roboto"/>
            </a:endParaRPr>
          </a:p>
          <a:p>
            <a:pPr indent="0" lvl="0" marL="457200" rtl="0" algn="l">
              <a:spcBef>
                <a:spcPts val="1200"/>
              </a:spcBef>
              <a:spcAft>
                <a:spcPts val="0"/>
              </a:spcAft>
              <a:buNone/>
            </a:pPr>
            <a:r>
              <a:rPr lang="en" sz="1400">
                <a:latin typeface="Roboto"/>
                <a:ea typeface="Roboto"/>
                <a:cs typeface="Roboto"/>
                <a:sym typeface="Roboto"/>
              </a:rPr>
              <a:t>As elderly individuals become less physically capable, they may no longer be able to work, leading to a shortage of labor in rural areas. As a result, they may become more vulnerable to poverty</a:t>
            </a:r>
            <a:r>
              <a:rPr lang="en" sz="1400">
                <a:latin typeface="Roboto"/>
                <a:ea typeface="Roboto"/>
                <a:cs typeface="Roboto"/>
                <a:sym typeface="Roboto"/>
              </a:rPr>
              <a:t>.</a:t>
            </a:r>
            <a:endParaRPr sz="1400">
              <a:latin typeface="Roboto"/>
              <a:ea typeface="Roboto"/>
              <a:cs typeface="Roboto"/>
              <a:sym typeface="Roboto"/>
            </a:endParaRPr>
          </a:p>
          <a:p>
            <a:pPr indent="-342900" lvl="0" marL="457200" rtl="0" algn="l">
              <a:spcBef>
                <a:spcPts val="1200"/>
              </a:spcBef>
              <a:spcAft>
                <a:spcPts val="0"/>
              </a:spcAft>
              <a:buSzPts val="1800"/>
              <a:buFont typeface="Roboto"/>
              <a:buChar char="●"/>
            </a:pPr>
            <a:r>
              <a:rPr lang="en">
                <a:latin typeface="Roboto"/>
                <a:ea typeface="Roboto"/>
                <a:cs typeface="Roboto"/>
                <a:sym typeface="Roboto"/>
              </a:rPr>
              <a:t>Health Care Challenges</a:t>
            </a:r>
            <a:endParaRPr>
              <a:latin typeface="Roboto"/>
              <a:ea typeface="Roboto"/>
              <a:cs typeface="Roboto"/>
              <a:sym typeface="Roboto"/>
            </a:endParaRPr>
          </a:p>
          <a:p>
            <a:pPr indent="0" lvl="0" marL="457200" rtl="0" algn="l">
              <a:spcBef>
                <a:spcPts val="1200"/>
              </a:spcBef>
              <a:spcAft>
                <a:spcPts val="0"/>
              </a:spcAft>
              <a:buNone/>
            </a:pPr>
            <a:r>
              <a:rPr lang="en" sz="1400">
                <a:latin typeface="Roboto"/>
                <a:ea typeface="Roboto"/>
                <a:cs typeface="Roboto"/>
                <a:sym typeface="Roboto"/>
              </a:rPr>
              <a:t>Elderly individuals in rural areas often face challenges in accessing health care services due to a lack of medical resources and facilities, as well as a shortage of medical professionals.</a:t>
            </a:r>
            <a:endParaRPr sz="1400">
              <a:latin typeface="Roboto"/>
              <a:ea typeface="Roboto"/>
              <a:cs typeface="Roboto"/>
              <a:sym typeface="Roboto"/>
            </a:endParaRPr>
          </a:p>
          <a:p>
            <a:pPr indent="-342900" lvl="0" marL="457200" rtl="0" algn="l">
              <a:spcBef>
                <a:spcPts val="1200"/>
              </a:spcBef>
              <a:spcAft>
                <a:spcPts val="0"/>
              </a:spcAft>
              <a:buSzPts val="1800"/>
              <a:buFont typeface="Roboto"/>
              <a:buChar char="●"/>
            </a:pPr>
            <a:r>
              <a:rPr lang="en">
                <a:latin typeface="Roboto"/>
                <a:ea typeface="Roboto"/>
                <a:cs typeface="Roboto"/>
                <a:sym typeface="Roboto"/>
              </a:rPr>
              <a:t>Social Isolation</a:t>
            </a:r>
            <a:endParaRPr>
              <a:latin typeface="Roboto"/>
              <a:ea typeface="Roboto"/>
              <a:cs typeface="Roboto"/>
              <a:sym typeface="Roboto"/>
            </a:endParaRPr>
          </a:p>
          <a:p>
            <a:pPr indent="0" lvl="0" marL="457200" rtl="0" algn="l">
              <a:spcBef>
                <a:spcPts val="1200"/>
              </a:spcBef>
              <a:spcAft>
                <a:spcPts val="0"/>
              </a:spcAft>
              <a:buNone/>
            </a:pPr>
            <a:r>
              <a:rPr lang="en" sz="1400">
                <a:latin typeface="Roboto"/>
                <a:ea typeface="Roboto"/>
                <a:cs typeface="Roboto"/>
                <a:sym typeface="Roboto"/>
              </a:rPr>
              <a:t>Elderly individuals in rural areas may be more isolated and have limited opportunities for social interaction, which can have negative effects on mental health and well-being.</a:t>
            </a:r>
            <a:endParaRPr sz="1400">
              <a:latin typeface="Roboto"/>
              <a:ea typeface="Roboto"/>
              <a:cs typeface="Roboto"/>
              <a:sym typeface="Roboto"/>
            </a:endParaRPr>
          </a:p>
          <a:p>
            <a:pPr indent="0" lvl="0" marL="457200" rtl="0" algn="l">
              <a:spcBef>
                <a:spcPts val="1200"/>
              </a:spcBef>
              <a:spcAft>
                <a:spcPts val="1200"/>
              </a:spcAft>
              <a:buNone/>
            </a:pPr>
            <a:r>
              <a:t/>
            </a:r>
            <a:endParaRPr sz="1500"/>
          </a:p>
        </p:txBody>
      </p:sp>
      <p:sp>
        <p:nvSpPr>
          <p:cNvPr id="415" name="Google Shape;415;p52"/>
          <p:cNvSpPr txBox="1"/>
          <p:nvPr/>
        </p:nvSpPr>
        <p:spPr>
          <a:xfrm>
            <a:off x="311700" y="4712400"/>
            <a:ext cx="8276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oboto"/>
                <a:ea typeface="Roboto"/>
                <a:cs typeface="Roboto"/>
                <a:sym typeface="Roboto"/>
              </a:rPr>
              <a:t>Sources: </a:t>
            </a:r>
            <a:r>
              <a:rPr lang="en" sz="800">
                <a:solidFill>
                  <a:schemeClr val="dk1"/>
                </a:solidFill>
                <a:latin typeface="Roboto"/>
                <a:ea typeface="Roboto"/>
                <a:cs typeface="Roboto"/>
                <a:sym typeface="Roboto"/>
              </a:rPr>
              <a:t>https://www.scmp.com/comment/opinion/article/3193390/chinas-rapidly-ageing-society-elderly-rural-residents-must-not-be</a:t>
            </a:r>
            <a:endParaRPr sz="800">
              <a:solidFill>
                <a:schemeClr val="dk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The women’s trafficking</a:t>
            </a:r>
            <a:endParaRPr>
              <a:solidFill>
                <a:srgbClr val="57068C"/>
              </a:solidFill>
            </a:endParaRPr>
          </a:p>
        </p:txBody>
      </p:sp>
      <p:sp>
        <p:nvSpPr>
          <p:cNvPr id="421" name="Google Shape;421;p53"/>
          <p:cNvSpPr txBox="1"/>
          <p:nvPr>
            <p:ph idx="4294967295" type="body"/>
          </p:nvPr>
        </p:nvSpPr>
        <p:spPr>
          <a:xfrm>
            <a:off x="311700" y="1090275"/>
            <a:ext cx="5523600" cy="3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595959"/>
                </a:solidFill>
              </a:rPr>
              <a:t>On the evening of January 27, 2022, mainland Chinese blogger "Xuzhou Yixiu Brother" released a video of his residence of Dong Zhimin on the audio and video platform. It can be seen in the film that Dong Zhimin dresses and eats the child in the room, and his wife is tied to her neck by the iron chain and locked in a broken house next to the big house. The local temperature is close to 0 degrees. After the image was exposed, many well-known Internet celebrities and netizens paid attention and forwarded. Many people left messages to worry that the iron chain woman was trafficked and domestic violence, and called for the police.</a:t>
            </a:r>
            <a:endParaRPr sz="1200">
              <a:solidFill>
                <a:srgbClr val="595959"/>
              </a:solidFill>
            </a:endParaRPr>
          </a:p>
          <a:p>
            <a:pPr indent="0" lvl="0" marL="0" rtl="0" algn="l">
              <a:spcBef>
                <a:spcPts val="800"/>
              </a:spcBef>
              <a:spcAft>
                <a:spcPts val="0"/>
              </a:spcAft>
              <a:buNone/>
            </a:pPr>
            <a:r>
              <a:rPr lang="en" sz="1200">
                <a:solidFill>
                  <a:srgbClr val="595959"/>
                </a:solidFill>
              </a:rPr>
              <a:t>After the "eight -child girl" was confirmed, the police touched the vine and found the Sang girl who brought him out of Yunnan. In December 2000, Sang Niu and his husband were sentenced to five and seven years in prison for other trafficking women and children's crimes. According to the police, Sang Niu took Xiaohua Mei to Jiangsu and sold to Xu Moudong in Donghai County. Xiao Hua Mei did not know where to live in Xu Moudong's family for a while.</a:t>
            </a:r>
            <a:r>
              <a:rPr lang="en" sz="1200"/>
              <a:t>   </a:t>
            </a:r>
            <a:endParaRPr sz="1200"/>
          </a:p>
          <a:p>
            <a:pPr indent="457200" lvl="0" marL="0" rtl="0" algn="l">
              <a:spcBef>
                <a:spcPts val="800"/>
              </a:spcBef>
              <a:spcAft>
                <a:spcPts val="0"/>
              </a:spcAft>
              <a:buNone/>
            </a:pPr>
            <a:r>
              <a:t/>
            </a:r>
            <a:endParaRPr sz="1400"/>
          </a:p>
          <a:p>
            <a:pPr indent="457200" lvl="0" marL="0" rtl="0" algn="l">
              <a:spcBef>
                <a:spcPts val="0"/>
              </a:spcBef>
              <a:spcAft>
                <a:spcPts val="0"/>
              </a:spcAft>
              <a:buNone/>
            </a:pPr>
            <a:r>
              <a:t/>
            </a:r>
            <a:endParaRPr sz="1400"/>
          </a:p>
          <a:p>
            <a:pPr indent="457200" lvl="0" marL="0" rtl="0" algn="l">
              <a:spcBef>
                <a:spcPts val="800"/>
              </a:spcBef>
              <a:spcAft>
                <a:spcPts val="0"/>
              </a:spcAft>
              <a:buNone/>
            </a:pPr>
            <a:r>
              <a:t/>
            </a:r>
            <a:endParaRPr sz="1600"/>
          </a:p>
          <a:p>
            <a:pPr indent="0" lvl="0" marL="0" rtl="0" algn="l">
              <a:spcBef>
                <a:spcPts val="800"/>
              </a:spcBef>
              <a:spcAft>
                <a:spcPts val="0"/>
              </a:spcAft>
              <a:buNone/>
            </a:pPr>
            <a:r>
              <a:t/>
            </a:r>
            <a:endParaRPr sz="1600"/>
          </a:p>
          <a:p>
            <a:pPr indent="0" lvl="0" marL="0" rtl="0" algn="l">
              <a:spcBef>
                <a:spcPts val="800"/>
              </a:spcBef>
              <a:spcAft>
                <a:spcPts val="800"/>
              </a:spcAft>
              <a:buNone/>
            </a:pPr>
            <a:r>
              <a:t/>
            </a:r>
            <a:endParaRPr b="1" sz="1200"/>
          </a:p>
        </p:txBody>
      </p:sp>
      <p:pic>
        <p:nvPicPr>
          <p:cNvPr id="422" name="Google Shape;422;p53"/>
          <p:cNvPicPr preferRelativeResize="0"/>
          <p:nvPr/>
        </p:nvPicPr>
        <p:blipFill>
          <a:blip r:embed="rId3">
            <a:alphaModFix/>
          </a:blip>
          <a:stretch>
            <a:fillRect/>
          </a:stretch>
        </p:blipFill>
        <p:spPr>
          <a:xfrm>
            <a:off x="6235785" y="1304163"/>
            <a:ext cx="2596514" cy="3490225"/>
          </a:xfrm>
          <a:prstGeom prst="rect">
            <a:avLst/>
          </a:prstGeom>
          <a:noFill/>
          <a:ln>
            <a:noFill/>
          </a:ln>
        </p:spPr>
      </p:pic>
      <p:sp>
        <p:nvSpPr>
          <p:cNvPr id="423" name="Google Shape;423;p53"/>
          <p:cNvSpPr txBox="1"/>
          <p:nvPr/>
        </p:nvSpPr>
        <p:spPr>
          <a:xfrm>
            <a:off x="-57000" y="4661100"/>
            <a:ext cx="5656200" cy="4494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1200"/>
              </a:spcAft>
              <a:buNone/>
            </a:pPr>
            <a:r>
              <a:rPr lang="en" sz="800">
                <a:latin typeface="Roboto"/>
                <a:ea typeface="Roboto"/>
                <a:cs typeface="Roboto"/>
                <a:sym typeface="Roboto"/>
              </a:rPr>
              <a:t>“Xuzhou Mother: Video of Chained Woman in Hut Outrages China Internet.” </a:t>
            </a:r>
            <a:r>
              <a:rPr i="1" lang="en" sz="800">
                <a:latin typeface="Roboto"/>
                <a:ea typeface="Roboto"/>
                <a:cs typeface="Roboto"/>
                <a:sym typeface="Roboto"/>
              </a:rPr>
              <a:t>BBC News</a:t>
            </a:r>
            <a:r>
              <a:rPr lang="en" sz="800">
                <a:latin typeface="Roboto"/>
                <a:ea typeface="Roboto"/>
                <a:cs typeface="Roboto"/>
                <a:sym typeface="Roboto"/>
              </a:rPr>
              <a:t>, BBC, 31 Jan. 2022, https://www.bbc.com/news/uk-60194080. </a:t>
            </a:r>
            <a:endParaRPr sz="11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4"/>
          <p:cNvSpPr txBox="1"/>
          <p:nvPr>
            <p:ph type="title"/>
          </p:nvPr>
        </p:nvSpPr>
        <p:spPr>
          <a:xfrm>
            <a:off x="311700" y="410000"/>
            <a:ext cx="54789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772583"/>
                </a:solidFill>
              </a:rPr>
              <a:t>Transnational Population Trading</a:t>
            </a:r>
            <a:endParaRPr>
              <a:solidFill>
                <a:srgbClr val="57068C"/>
              </a:solidFill>
            </a:endParaRPr>
          </a:p>
        </p:txBody>
      </p:sp>
      <p:sp>
        <p:nvSpPr>
          <p:cNvPr id="429" name="Google Shape;429;p54"/>
          <p:cNvSpPr txBox="1"/>
          <p:nvPr>
            <p:ph idx="4294967295" type="body"/>
          </p:nvPr>
        </p:nvSpPr>
        <p:spPr>
          <a:xfrm>
            <a:off x="311700" y="1517400"/>
            <a:ext cx="4675500" cy="34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595959"/>
                </a:solidFill>
              </a:rPr>
              <a:t>According to data from the United Nations Refugee Agency, among the world's population trafficking, men, adult women, and children are the most proportion of adult women. </a:t>
            </a:r>
            <a:endParaRPr sz="1600">
              <a:solidFill>
                <a:srgbClr val="595959"/>
              </a:solidFill>
            </a:endParaRPr>
          </a:p>
          <a:p>
            <a:pPr indent="0" lvl="0" marL="0" rtl="0" algn="l">
              <a:spcBef>
                <a:spcPts val="1200"/>
              </a:spcBef>
              <a:spcAft>
                <a:spcPts val="0"/>
              </a:spcAft>
              <a:buNone/>
            </a:pPr>
            <a:r>
              <a:rPr lang="en" sz="1600">
                <a:solidFill>
                  <a:srgbClr val="595959"/>
                </a:solidFill>
              </a:rPr>
              <a:t>Among them, adult women account for 51%, adult men are 21%, female children are 20%, and male children are 8%. Women account for 70% of the sale of population.</a:t>
            </a:r>
            <a:endParaRPr sz="1600"/>
          </a:p>
          <a:p>
            <a:pPr indent="457200" lvl="0" marL="0" rtl="0" algn="l">
              <a:spcBef>
                <a:spcPts val="1200"/>
              </a:spcBef>
              <a:spcAft>
                <a:spcPts val="0"/>
              </a:spcAft>
              <a:buNone/>
            </a:pPr>
            <a:r>
              <a:t/>
            </a:r>
            <a:endParaRPr sz="1400"/>
          </a:p>
          <a:p>
            <a:pPr indent="457200" lvl="0" marL="0" rtl="0" algn="l">
              <a:spcBef>
                <a:spcPts val="0"/>
              </a:spcBef>
              <a:spcAft>
                <a:spcPts val="0"/>
              </a:spcAft>
              <a:buNone/>
            </a:pPr>
            <a:r>
              <a:t/>
            </a:r>
            <a:endParaRPr sz="1400"/>
          </a:p>
          <a:p>
            <a:pPr indent="457200" lvl="0" marL="0" rtl="0" algn="l">
              <a:spcBef>
                <a:spcPts val="800"/>
              </a:spcBef>
              <a:spcAft>
                <a:spcPts val="0"/>
              </a:spcAft>
              <a:buNone/>
            </a:pPr>
            <a:r>
              <a:t/>
            </a:r>
            <a:endParaRPr sz="1600"/>
          </a:p>
          <a:p>
            <a:pPr indent="0" lvl="0" marL="0" rtl="0" algn="l">
              <a:spcBef>
                <a:spcPts val="800"/>
              </a:spcBef>
              <a:spcAft>
                <a:spcPts val="0"/>
              </a:spcAft>
              <a:buNone/>
            </a:pPr>
            <a:r>
              <a:t/>
            </a:r>
            <a:endParaRPr sz="1600"/>
          </a:p>
          <a:p>
            <a:pPr indent="0" lvl="0" marL="0" rtl="0" algn="l">
              <a:spcBef>
                <a:spcPts val="800"/>
              </a:spcBef>
              <a:spcAft>
                <a:spcPts val="800"/>
              </a:spcAft>
              <a:buNone/>
            </a:pPr>
            <a:r>
              <a:t/>
            </a:r>
            <a:endParaRPr b="1" sz="1200"/>
          </a:p>
        </p:txBody>
      </p:sp>
      <p:pic>
        <p:nvPicPr>
          <p:cNvPr id="430" name="Google Shape;430;p54"/>
          <p:cNvPicPr preferRelativeResize="0"/>
          <p:nvPr/>
        </p:nvPicPr>
        <p:blipFill>
          <a:blip r:embed="rId3">
            <a:alphaModFix/>
          </a:blip>
          <a:stretch>
            <a:fillRect/>
          </a:stretch>
        </p:blipFill>
        <p:spPr>
          <a:xfrm>
            <a:off x="5056577" y="0"/>
            <a:ext cx="4087422" cy="5143501"/>
          </a:xfrm>
          <a:prstGeom prst="rect">
            <a:avLst/>
          </a:prstGeom>
          <a:noFill/>
          <a:ln>
            <a:noFill/>
          </a:ln>
        </p:spPr>
      </p:pic>
      <p:sp>
        <p:nvSpPr>
          <p:cNvPr id="431" name="Google Shape;431;p54"/>
          <p:cNvSpPr txBox="1"/>
          <p:nvPr/>
        </p:nvSpPr>
        <p:spPr>
          <a:xfrm>
            <a:off x="311700" y="4820400"/>
            <a:ext cx="51804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800">
                <a:solidFill>
                  <a:schemeClr val="accent1"/>
                </a:solidFill>
                <a:latin typeface="Roboto"/>
                <a:ea typeface="Roboto"/>
                <a:cs typeface="Roboto"/>
                <a:sym typeface="Roboto"/>
              </a:rPr>
              <a:t>(</a:t>
            </a:r>
            <a:r>
              <a:rPr i="1" lang="en" sz="800">
                <a:solidFill>
                  <a:schemeClr val="accent1"/>
                </a:solidFill>
                <a:latin typeface="Roboto"/>
                <a:ea typeface="Roboto"/>
                <a:cs typeface="Roboto"/>
                <a:sym typeface="Roboto"/>
              </a:rPr>
              <a:t>Human trafficking and international law, Elizabeth Willmott-Harrop, 30 October 2013</a:t>
            </a:r>
            <a:r>
              <a:rPr lang="en" sz="800">
                <a:solidFill>
                  <a:schemeClr val="accent1"/>
                </a:solidFill>
                <a:latin typeface="Roboto"/>
                <a:ea typeface="Roboto"/>
                <a:cs typeface="Roboto"/>
                <a:sym typeface="Roboto"/>
              </a:rPr>
              <a:t>)</a:t>
            </a:r>
            <a:endParaRPr sz="9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5"/>
          <p:cNvSpPr txBox="1"/>
          <p:nvPr>
            <p:ph type="title"/>
          </p:nvPr>
        </p:nvSpPr>
        <p:spPr>
          <a:xfrm>
            <a:off x="311700" y="410000"/>
            <a:ext cx="54789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Organ Sales</a:t>
            </a:r>
            <a:endParaRPr>
              <a:solidFill>
                <a:srgbClr val="57068C"/>
              </a:solidFill>
            </a:endParaRPr>
          </a:p>
        </p:txBody>
      </p:sp>
      <p:sp>
        <p:nvSpPr>
          <p:cNvPr id="437" name="Google Shape;437;p55"/>
          <p:cNvSpPr txBox="1"/>
          <p:nvPr>
            <p:ph idx="4294967295" type="body"/>
          </p:nvPr>
        </p:nvSpPr>
        <p:spPr>
          <a:xfrm>
            <a:off x="311700" y="1517400"/>
            <a:ext cx="4485900" cy="34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More and more research reports and press articles started to inform about conducts amounting to trafficking in persons for the purpose of organ removal, and the harmful physical, psychological and emotional effects on ‘donors’, who sell their organs on the black market to alleviate their poverty. </a:t>
            </a:r>
            <a:endParaRPr sz="1200"/>
          </a:p>
          <a:p>
            <a:pPr indent="-304800" lvl="0" marL="457200" rtl="0" algn="l">
              <a:spcBef>
                <a:spcPts val="1200"/>
              </a:spcBef>
              <a:spcAft>
                <a:spcPts val="0"/>
              </a:spcAft>
              <a:buSzPts val="1200"/>
              <a:buChar char="-"/>
            </a:pPr>
            <a:r>
              <a:rPr lang="en" sz="1200"/>
              <a:t>The further law should be set to prohibit the illegal organ sales as well as to release the pressure for organ recipients. </a:t>
            </a:r>
            <a:endParaRPr sz="1200"/>
          </a:p>
          <a:p>
            <a:pPr indent="-304800" lvl="0" marL="457200" rtl="0" algn="l">
              <a:spcBef>
                <a:spcPts val="0"/>
              </a:spcBef>
              <a:spcAft>
                <a:spcPts val="0"/>
              </a:spcAft>
              <a:buSzPts val="1200"/>
              <a:buChar char="-"/>
            </a:pPr>
            <a:r>
              <a:rPr lang="en" sz="1200"/>
              <a:t>China’s law stipulates that non -voluntary donations of organs for transplantation are illegal, but how to protect their personal safety from the legal level for women and children who have been trafficked, and conviction of possible organs will be part of future legal construction.</a:t>
            </a:r>
            <a:endParaRPr sz="1100">
              <a:solidFill>
                <a:srgbClr val="595959"/>
              </a:solidFill>
            </a:endParaRPr>
          </a:p>
          <a:p>
            <a:pPr indent="457200" lvl="0" marL="0" rtl="0" algn="l">
              <a:spcBef>
                <a:spcPts val="1200"/>
              </a:spcBef>
              <a:spcAft>
                <a:spcPts val="0"/>
              </a:spcAft>
              <a:buNone/>
            </a:pPr>
            <a:r>
              <a:t/>
            </a:r>
            <a:endParaRPr sz="1400"/>
          </a:p>
          <a:p>
            <a:pPr indent="457200" lvl="0" marL="0" rtl="0" algn="l">
              <a:spcBef>
                <a:spcPts val="0"/>
              </a:spcBef>
              <a:spcAft>
                <a:spcPts val="0"/>
              </a:spcAft>
              <a:buNone/>
            </a:pPr>
            <a:r>
              <a:t/>
            </a:r>
            <a:endParaRPr sz="1400"/>
          </a:p>
          <a:p>
            <a:pPr indent="457200" lvl="0" marL="0" rtl="0" algn="l">
              <a:spcBef>
                <a:spcPts val="800"/>
              </a:spcBef>
              <a:spcAft>
                <a:spcPts val="0"/>
              </a:spcAft>
              <a:buNone/>
            </a:pPr>
            <a:r>
              <a:t/>
            </a:r>
            <a:endParaRPr sz="1600"/>
          </a:p>
          <a:p>
            <a:pPr indent="0" lvl="0" marL="0" rtl="0" algn="l">
              <a:spcBef>
                <a:spcPts val="800"/>
              </a:spcBef>
              <a:spcAft>
                <a:spcPts val="0"/>
              </a:spcAft>
              <a:buNone/>
            </a:pPr>
            <a:r>
              <a:t/>
            </a:r>
            <a:endParaRPr sz="1600"/>
          </a:p>
          <a:p>
            <a:pPr indent="0" lvl="0" marL="0" rtl="0" algn="l">
              <a:spcBef>
                <a:spcPts val="800"/>
              </a:spcBef>
              <a:spcAft>
                <a:spcPts val="800"/>
              </a:spcAft>
              <a:buNone/>
            </a:pPr>
            <a:r>
              <a:t/>
            </a:r>
            <a:endParaRPr b="1" sz="1200"/>
          </a:p>
        </p:txBody>
      </p:sp>
      <p:pic>
        <p:nvPicPr>
          <p:cNvPr id="438" name="Google Shape;438;p55"/>
          <p:cNvPicPr preferRelativeResize="0"/>
          <p:nvPr/>
        </p:nvPicPr>
        <p:blipFill>
          <a:blip r:embed="rId3">
            <a:alphaModFix/>
          </a:blip>
          <a:stretch>
            <a:fillRect/>
          </a:stretch>
        </p:blipFill>
        <p:spPr>
          <a:xfrm>
            <a:off x="5500301" y="0"/>
            <a:ext cx="3643699" cy="5143499"/>
          </a:xfrm>
          <a:prstGeom prst="rect">
            <a:avLst/>
          </a:prstGeom>
          <a:noFill/>
          <a:ln>
            <a:noFill/>
          </a:ln>
        </p:spPr>
      </p:pic>
      <p:sp>
        <p:nvSpPr>
          <p:cNvPr id="439" name="Google Shape;439;p55"/>
          <p:cNvSpPr txBox="1"/>
          <p:nvPr/>
        </p:nvSpPr>
        <p:spPr>
          <a:xfrm>
            <a:off x="0" y="4789500"/>
            <a:ext cx="5586900" cy="3078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1200"/>
              </a:spcAft>
              <a:buNone/>
            </a:pPr>
            <a:r>
              <a:rPr i="1" lang="en" sz="800">
                <a:latin typeface="Roboto"/>
                <a:ea typeface="Roboto"/>
                <a:cs typeface="Roboto"/>
                <a:sym typeface="Roboto"/>
              </a:rPr>
              <a:t>Trafficking in Persons for the Purpose of Organ Removal - United Nations</a:t>
            </a:r>
            <a:r>
              <a:rPr lang="en" sz="800">
                <a:latin typeface="Roboto"/>
                <a:ea typeface="Roboto"/>
                <a:cs typeface="Roboto"/>
                <a:sym typeface="Roboto"/>
              </a:rPr>
              <a:t>. 11/2021 </a:t>
            </a:r>
            <a:endParaRPr sz="8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7068C"/>
        </a:solidFill>
      </p:bgPr>
    </p:bg>
    <p:spTree>
      <p:nvGrpSpPr>
        <p:cNvPr id="443" name="Shape 443"/>
        <p:cNvGrpSpPr/>
        <p:nvPr/>
      </p:nvGrpSpPr>
      <p:grpSpPr>
        <a:xfrm>
          <a:off x="0" y="0"/>
          <a:ext cx="0" cy="0"/>
          <a:chOff x="0" y="0"/>
          <a:chExt cx="0" cy="0"/>
        </a:xfrm>
      </p:grpSpPr>
      <p:sp>
        <p:nvSpPr>
          <p:cNvPr id="444" name="Google Shape;444;p56"/>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 for Listening</a:t>
            </a:r>
            <a:endParaRPr/>
          </a:p>
          <a:p>
            <a:pPr indent="0" lvl="0" marL="0" rtl="0" algn="l">
              <a:spcBef>
                <a:spcPts val="0"/>
              </a:spcBef>
              <a:spcAft>
                <a:spcPts val="0"/>
              </a:spcAft>
              <a:buNone/>
            </a:pPr>
            <a:r>
              <a:rPr lang="en"/>
              <a:t>Q&amp;A</a:t>
            </a:r>
            <a:endParaRPr/>
          </a:p>
        </p:txBody>
      </p:sp>
      <p:pic>
        <p:nvPicPr>
          <p:cNvPr id="445" name="Google Shape;445;p56"/>
          <p:cNvPicPr preferRelativeResize="0"/>
          <p:nvPr/>
        </p:nvPicPr>
        <p:blipFill>
          <a:blip r:embed="rId3">
            <a:alphaModFix/>
          </a:blip>
          <a:stretch>
            <a:fillRect/>
          </a:stretch>
        </p:blipFill>
        <p:spPr>
          <a:xfrm>
            <a:off x="152400" y="3143547"/>
            <a:ext cx="1775100" cy="1847553"/>
          </a:xfrm>
          <a:prstGeom prst="rect">
            <a:avLst/>
          </a:prstGeom>
          <a:noFill/>
          <a:ln>
            <a:noFill/>
          </a:ln>
        </p:spPr>
      </p:pic>
      <p:pic>
        <p:nvPicPr>
          <p:cNvPr id="446" name="Google Shape;446;p56"/>
          <p:cNvPicPr preferRelativeResize="0"/>
          <p:nvPr/>
        </p:nvPicPr>
        <p:blipFill rotWithShape="1">
          <a:blip r:embed="rId4">
            <a:alphaModFix/>
          </a:blip>
          <a:srcRect b="19581" l="17033" r="0" t="0"/>
          <a:stretch/>
        </p:blipFill>
        <p:spPr>
          <a:xfrm rot="10800000">
            <a:off x="5452875" y="-225"/>
            <a:ext cx="3711300" cy="2452200"/>
          </a:xfrm>
          <a:prstGeom prst="rtTriangl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0"/>
          <p:cNvSpPr/>
          <p:nvPr/>
        </p:nvSpPr>
        <p:spPr>
          <a:xfrm>
            <a:off x="3053189" y="1046850"/>
            <a:ext cx="2760600" cy="607800"/>
          </a:xfrm>
          <a:prstGeom prst="chevron">
            <a:avLst>
              <a:gd fmla="val 50000" name="adj"/>
            </a:avLst>
          </a:prstGeom>
          <a:solidFill>
            <a:srgbClr val="57068C"/>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90" name="Google Shape;290;p40"/>
          <p:cNvSpPr/>
          <p:nvPr/>
        </p:nvSpPr>
        <p:spPr>
          <a:xfrm>
            <a:off x="5956914" y="1046850"/>
            <a:ext cx="2760600" cy="607800"/>
          </a:xfrm>
          <a:prstGeom prst="chevron">
            <a:avLst>
              <a:gd fmla="val 50000" name="adj"/>
            </a:avLst>
          </a:prstGeom>
          <a:solidFill>
            <a:srgbClr val="57068C"/>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91" name="Google Shape;291;p40"/>
          <p:cNvSpPr txBox="1"/>
          <p:nvPr>
            <p:ph type="title"/>
          </p:nvPr>
        </p:nvSpPr>
        <p:spPr>
          <a:xfrm>
            <a:off x="440775" y="217675"/>
            <a:ext cx="93474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Research Approach</a:t>
            </a:r>
            <a:endParaRPr>
              <a:solidFill>
                <a:srgbClr val="57068C"/>
              </a:solidFill>
            </a:endParaRPr>
          </a:p>
        </p:txBody>
      </p:sp>
      <p:sp>
        <p:nvSpPr>
          <p:cNvPr id="292" name="Google Shape;292;p40"/>
          <p:cNvSpPr/>
          <p:nvPr/>
        </p:nvSpPr>
        <p:spPr>
          <a:xfrm>
            <a:off x="440763" y="1046850"/>
            <a:ext cx="2469300" cy="607800"/>
          </a:xfrm>
          <a:prstGeom prst="homePlate">
            <a:avLst>
              <a:gd fmla="val 50000" name="adj"/>
            </a:avLst>
          </a:prstGeom>
          <a:solidFill>
            <a:srgbClr val="57068C"/>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Research Problem</a:t>
            </a:r>
            <a:endParaRPr>
              <a:solidFill>
                <a:schemeClr val="lt1"/>
              </a:solidFill>
            </a:endParaRPr>
          </a:p>
        </p:txBody>
      </p:sp>
      <p:sp>
        <p:nvSpPr>
          <p:cNvPr id="293" name="Google Shape;293;p40"/>
          <p:cNvSpPr txBox="1"/>
          <p:nvPr>
            <p:ph idx="4294967295" type="body"/>
          </p:nvPr>
        </p:nvSpPr>
        <p:spPr>
          <a:xfrm>
            <a:off x="3443388" y="1193551"/>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Narrow down Research focus </a:t>
            </a:r>
            <a:endParaRPr>
              <a:solidFill>
                <a:schemeClr val="lt1"/>
              </a:solidFill>
            </a:endParaRPr>
          </a:p>
        </p:txBody>
      </p:sp>
      <p:sp>
        <p:nvSpPr>
          <p:cNvPr id="294" name="Google Shape;294;p40"/>
          <p:cNvSpPr txBox="1"/>
          <p:nvPr>
            <p:ph idx="4294967295" type="body"/>
          </p:nvPr>
        </p:nvSpPr>
        <p:spPr>
          <a:xfrm>
            <a:off x="3170788" y="1830700"/>
            <a:ext cx="2471700" cy="29004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sz="1200"/>
              <a:t>Finding 5 out 31 Provinces in China with most unbalanced sex ratios &amp; focus on rural area within these provinces</a:t>
            </a:r>
            <a:endParaRPr sz="1600"/>
          </a:p>
        </p:txBody>
      </p:sp>
      <p:sp>
        <p:nvSpPr>
          <p:cNvPr id="295" name="Google Shape;295;p40"/>
          <p:cNvSpPr txBox="1"/>
          <p:nvPr>
            <p:ph idx="4294967295" type="body"/>
          </p:nvPr>
        </p:nvSpPr>
        <p:spPr>
          <a:xfrm>
            <a:off x="6294713" y="1193551"/>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X-Y Regression </a:t>
            </a:r>
            <a:endParaRPr>
              <a:solidFill>
                <a:schemeClr val="lt1"/>
              </a:solidFill>
            </a:endParaRPr>
          </a:p>
        </p:txBody>
      </p:sp>
      <p:graphicFrame>
        <p:nvGraphicFramePr>
          <p:cNvPr id="296" name="Google Shape;296;p40"/>
          <p:cNvGraphicFramePr/>
          <p:nvPr/>
        </p:nvGraphicFramePr>
        <p:xfrm>
          <a:off x="5825800" y="1984653"/>
          <a:ext cx="3000000" cy="3000000"/>
        </p:xfrm>
        <a:graphic>
          <a:graphicData uri="http://schemas.openxmlformats.org/drawingml/2006/table">
            <a:tbl>
              <a:tblPr>
                <a:noFill/>
                <a:tableStyleId>{47FCAEC5-FFB5-4EA3-B830-DFC6FD9F148B}</a:tableStyleId>
              </a:tblPr>
              <a:tblGrid>
                <a:gridCol w="502950"/>
                <a:gridCol w="1251525"/>
                <a:gridCol w="1234950"/>
              </a:tblGrid>
              <a:tr h="665300">
                <a:tc>
                  <a:txBody>
                    <a:bodyPr/>
                    <a:lstStyle/>
                    <a:p>
                      <a:pPr indent="0" lvl="0" marL="0" rtl="0" algn="ctr">
                        <a:spcBef>
                          <a:spcPts val="0"/>
                        </a:spcBef>
                        <a:spcAft>
                          <a:spcPts val="0"/>
                        </a:spcAft>
                        <a:buNone/>
                      </a:pPr>
                      <a:r>
                        <a:rPr lang="en" sz="1200"/>
                        <a:t>X</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Sex Ratio at 1990s </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Sex Ratio at 2000s</a:t>
                      </a:r>
                      <a:endParaRPr sz="1200"/>
                    </a:p>
                  </a:txBody>
                  <a:tcPr marT="91425" marB="91425" marR="91425" marL="91425"/>
                </a:tc>
              </a:tr>
              <a:tr h="930025">
                <a:tc>
                  <a:txBody>
                    <a:bodyPr/>
                    <a:lstStyle/>
                    <a:p>
                      <a:pPr indent="0" lvl="0" marL="0" rtl="0" algn="ctr">
                        <a:spcBef>
                          <a:spcPts val="0"/>
                        </a:spcBef>
                        <a:spcAft>
                          <a:spcPts val="0"/>
                        </a:spcAft>
                        <a:buNone/>
                      </a:pPr>
                      <a:r>
                        <a:rPr lang="en" sz="1200"/>
                        <a:t>Y1</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Male Unmarried Rate at 2010s</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Male Unmarried Rate at 2020s</a:t>
                      </a:r>
                      <a:endParaRPr sz="1200"/>
                    </a:p>
                  </a:txBody>
                  <a:tcPr marT="91425" marB="91425" marR="91425" marL="91425"/>
                </a:tc>
              </a:tr>
              <a:tr h="818025">
                <a:tc>
                  <a:txBody>
                    <a:bodyPr/>
                    <a:lstStyle/>
                    <a:p>
                      <a:pPr indent="0" lvl="0" marL="0" rtl="0" algn="ctr">
                        <a:spcBef>
                          <a:spcPts val="0"/>
                        </a:spcBef>
                        <a:spcAft>
                          <a:spcPts val="0"/>
                        </a:spcAft>
                        <a:buNone/>
                      </a:pPr>
                      <a:r>
                        <a:rPr lang="en" sz="1200"/>
                        <a:t>Y2</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Female Unmarried Rate at 2010s</a:t>
                      </a:r>
                      <a:endParaRPr sz="1200"/>
                    </a:p>
                  </a:txBody>
                  <a:tcPr marT="91425" marB="91425" marR="91425" marL="91425"/>
                </a:tc>
                <a:tc>
                  <a:txBody>
                    <a:bodyPr/>
                    <a:lstStyle/>
                    <a:p>
                      <a:pPr indent="0" lvl="0" marL="0" rtl="0" algn="ctr">
                        <a:lnSpc>
                          <a:spcPct val="115000"/>
                        </a:lnSpc>
                        <a:spcBef>
                          <a:spcPts val="0"/>
                        </a:spcBef>
                        <a:spcAft>
                          <a:spcPts val="800"/>
                        </a:spcAft>
                        <a:buNone/>
                      </a:pPr>
                      <a:r>
                        <a:rPr b="1" lang="en" sz="1200">
                          <a:solidFill>
                            <a:schemeClr val="dk2"/>
                          </a:solidFill>
                          <a:latin typeface="Roboto"/>
                          <a:ea typeface="Roboto"/>
                          <a:cs typeface="Roboto"/>
                          <a:sym typeface="Roboto"/>
                        </a:rPr>
                        <a:t>Female Unmarried Rate at 2020s</a:t>
                      </a:r>
                      <a:endParaRPr sz="1200"/>
                    </a:p>
                  </a:txBody>
                  <a:tcPr marT="91425" marB="91425" marR="91425" marL="91425"/>
                </a:tc>
              </a:tr>
            </a:tbl>
          </a:graphicData>
        </a:graphic>
      </p:graphicFrame>
      <p:sp>
        <p:nvSpPr>
          <p:cNvPr id="297" name="Google Shape;297;p40"/>
          <p:cNvSpPr txBox="1"/>
          <p:nvPr>
            <p:ph idx="4294967295" type="body"/>
          </p:nvPr>
        </p:nvSpPr>
        <p:spPr>
          <a:xfrm>
            <a:off x="5716125" y="4398000"/>
            <a:ext cx="3002700" cy="43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900"/>
              <a:t>Sex ratio: Male at birth/ Female at birth</a:t>
            </a:r>
            <a:endParaRPr sz="900"/>
          </a:p>
          <a:p>
            <a:pPr indent="0" lvl="0" marL="0" rtl="0" algn="l">
              <a:lnSpc>
                <a:spcPct val="100000"/>
              </a:lnSpc>
              <a:spcBef>
                <a:spcPts val="0"/>
              </a:spcBef>
              <a:spcAft>
                <a:spcPts val="0"/>
              </a:spcAft>
              <a:buNone/>
            </a:pPr>
            <a:r>
              <a:t/>
            </a:r>
            <a:endParaRPr sz="900"/>
          </a:p>
          <a:p>
            <a:pPr indent="0" lvl="0" marL="0" rtl="0" algn="l">
              <a:lnSpc>
                <a:spcPct val="100000"/>
              </a:lnSpc>
              <a:spcBef>
                <a:spcPts val="0"/>
              </a:spcBef>
              <a:spcAft>
                <a:spcPts val="0"/>
              </a:spcAft>
              <a:buNone/>
            </a:pPr>
            <a:r>
              <a:rPr lang="en" sz="900"/>
              <a:t>Unmarried Rate= single population of (male OR female)/ Total population</a:t>
            </a:r>
            <a:endParaRPr sz="900"/>
          </a:p>
          <a:p>
            <a:pPr indent="0" lvl="0" marL="0" rtl="0" algn="l">
              <a:spcBef>
                <a:spcPts val="0"/>
              </a:spcBef>
              <a:spcAft>
                <a:spcPts val="800"/>
              </a:spcAft>
              <a:buNone/>
            </a:pPr>
            <a:r>
              <a:t/>
            </a:r>
            <a:endParaRPr sz="1000"/>
          </a:p>
        </p:txBody>
      </p:sp>
      <p:pic>
        <p:nvPicPr>
          <p:cNvPr id="298" name="Google Shape;298;p40"/>
          <p:cNvPicPr preferRelativeResize="0"/>
          <p:nvPr/>
        </p:nvPicPr>
        <p:blipFill>
          <a:blip r:embed="rId3">
            <a:alphaModFix/>
          </a:blip>
          <a:stretch>
            <a:fillRect/>
          </a:stretch>
        </p:blipFill>
        <p:spPr>
          <a:xfrm>
            <a:off x="5132300" y="4829100"/>
            <a:ext cx="637100" cy="314400"/>
          </a:xfrm>
          <a:prstGeom prst="rect">
            <a:avLst/>
          </a:prstGeom>
          <a:noFill/>
          <a:ln>
            <a:noFill/>
          </a:ln>
        </p:spPr>
      </p:pic>
      <p:sp>
        <p:nvSpPr>
          <p:cNvPr id="299" name="Google Shape;299;p40"/>
          <p:cNvSpPr txBox="1"/>
          <p:nvPr/>
        </p:nvSpPr>
        <p:spPr>
          <a:xfrm>
            <a:off x="514575" y="1830700"/>
            <a:ext cx="23217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Roboto"/>
                <a:ea typeface="Roboto"/>
                <a:cs typeface="Roboto"/>
                <a:sym typeface="Roboto"/>
              </a:rPr>
              <a:t>Missing Women Problem: the shortfall of the number of women in Asia &amp; focus on the problem in China. </a:t>
            </a:r>
            <a:endParaRPr sz="1200">
              <a:solidFill>
                <a:schemeClr val="dk2"/>
              </a:solidFill>
              <a:latin typeface="Roboto"/>
              <a:ea typeface="Roboto"/>
              <a:cs typeface="Roboto"/>
              <a:sym typeface="Roboto"/>
            </a:endParaRPr>
          </a:p>
          <a:p>
            <a:pPr indent="0" lvl="0" marL="0" rtl="0" algn="l">
              <a:spcBef>
                <a:spcPts val="0"/>
              </a:spcBef>
              <a:spcAft>
                <a:spcPts val="0"/>
              </a:spcAft>
              <a:buNone/>
            </a:pPr>
            <a:r>
              <a:t/>
            </a:r>
            <a:endParaRPr sz="1200">
              <a:solidFill>
                <a:schemeClr val="dk2"/>
              </a:solidFill>
              <a:latin typeface="Roboto"/>
              <a:ea typeface="Roboto"/>
              <a:cs typeface="Roboto"/>
              <a:sym typeface="Roboto"/>
            </a:endParaRPr>
          </a:p>
          <a:p>
            <a:pPr indent="0" lvl="0" marL="0" rtl="0" algn="l">
              <a:spcBef>
                <a:spcPts val="0"/>
              </a:spcBef>
              <a:spcAft>
                <a:spcPts val="0"/>
              </a:spcAft>
              <a:buNone/>
            </a:pPr>
            <a:r>
              <a:rPr lang="en" sz="1200">
                <a:solidFill>
                  <a:schemeClr val="dk2"/>
                </a:solidFill>
                <a:latin typeface="Roboto"/>
                <a:ea typeface="Roboto"/>
                <a:cs typeface="Roboto"/>
                <a:sym typeface="Roboto"/>
              </a:rPr>
              <a:t>our research team focuses on the consequences of missing women puzzle in marriage market in the rural areas. </a:t>
            </a:r>
            <a:endParaRPr sz="1200">
              <a:solidFill>
                <a:schemeClr val="dk2"/>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300" name="Google Shape;300;p40"/>
          <p:cNvPicPr preferRelativeResize="0"/>
          <p:nvPr/>
        </p:nvPicPr>
        <p:blipFill rotWithShape="1">
          <a:blip r:embed="rId4">
            <a:alphaModFix/>
          </a:blip>
          <a:srcRect b="0" l="10889" r="0" t="0"/>
          <a:stretch/>
        </p:blipFill>
        <p:spPr>
          <a:xfrm>
            <a:off x="2895900" y="2852125"/>
            <a:ext cx="2760601" cy="2098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grpSp>
        <p:nvGrpSpPr>
          <p:cNvPr id="305" name="Google Shape;305;p41"/>
          <p:cNvGrpSpPr/>
          <p:nvPr/>
        </p:nvGrpSpPr>
        <p:grpSpPr>
          <a:xfrm>
            <a:off x="460925" y="1242417"/>
            <a:ext cx="2628925" cy="3667164"/>
            <a:chOff x="431925" y="1304875"/>
            <a:chExt cx="2628925" cy="3416400"/>
          </a:xfrm>
        </p:grpSpPr>
        <p:sp>
          <p:nvSpPr>
            <p:cNvPr id="306" name="Google Shape;306;p41"/>
            <p:cNvSpPr txBox="1"/>
            <p:nvPr/>
          </p:nvSpPr>
          <p:spPr>
            <a:xfrm>
              <a:off x="431925" y="1304875"/>
              <a:ext cx="2628900" cy="464100"/>
            </a:xfrm>
            <a:prstGeom prst="rect">
              <a:avLst/>
            </a:prstGeom>
            <a:solidFill>
              <a:schemeClr val="dk1"/>
            </a:solid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7068C"/>
                </a:solidFill>
              </a:endParaRPr>
            </a:p>
          </p:txBody>
        </p:sp>
        <p:sp>
          <p:nvSpPr>
            <p:cNvPr id="307" name="Google Shape;307;p41"/>
            <p:cNvSpPr/>
            <p:nvPr/>
          </p:nvSpPr>
          <p:spPr>
            <a:xfrm>
              <a:off x="431950" y="1304875"/>
              <a:ext cx="2628900" cy="3416400"/>
            </a:xfrm>
            <a:prstGeom prst="rect">
              <a:avLst/>
            </a:prstGeom>
            <a:no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7068C"/>
                </a:solidFill>
              </a:endParaRPr>
            </a:p>
          </p:txBody>
        </p:sp>
      </p:grpSp>
      <p:sp>
        <p:nvSpPr>
          <p:cNvPr id="308" name="Google Shape;308;p41"/>
          <p:cNvSpPr txBox="1"/>
          <p:nvPr>
            <p:ph type="title"/>
          </p:nvPr>
        </p:nvSpPr>
        <p:spPr>
          <a:xfrm>
            <a:off x="311700" y="4099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Regression Selection - KNN Model</a:t>
            </a:r>
            <a:endParaRPr>
              <a:solidFill>
                <a:srgbClr val="57068C"/>
              </a:solidFill>
            </a:endParaRPr>
          </a:p>
        </p:txBody>
      </p:sp>
      <p:sp>
        <p:nvSpPr>
          <p:cNvPr id="309" name="Google Shape;309;p41"/>
          <p:cNvSpPr txBox="1"/>
          <p:nvPr>
            <p:ph idx="4294967295" type="body"/>
          </p:nvPr>
        </p:nvSpPr>
        <p:spPr>
          <a:xfrm>
            <a:off x="460925" y="1242425"/>
            <a:ext cx="2628900" cy="496200"/>
          </a:xfrm>
          <a:prstGeom prst="rect">
            <a:avLst/>
          </a:prstGeom>
          <a:solidFill>
            <a:srgbClr val="57068C"/>
          </a:soli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KNN Model</a:t>
            </a:r>
            <a:endParaRPr>
              <a:solidFill>
                <a:schemeClr val="lt1"/>
              </a:solidFill>
            </a:endParaRPr>
          </a:p>
        </p:txBody>
      </p:sp>
      <p:pic>
        <p:nvPicPr>
          <p:cNvPr id="310" name="Google Shape;310;p41"/>
          <p:cNvPicPr preferRelativeResize="0"/>
          <p:nvPr/>
        </p:nvPicPr>
        <p:blipFill>
          <a:blip r:embed="rId3">
            <a:alphaModFix/>
          </a:blip>
          <a:stretch>
            <a:fillRect/>
          </a:stretch>
        </p:blipFill>
        <p:spPr>
          <a:xfrm>
            <a:off x="3505638" y="2946536"/>
            <a:ext cx="4224950" cy="2196975"/>
          </a:xfrm>
          <a:prstGeom prst="rect">
            <a:avLst/>
          </a:prstGeom>
          <a:noFill/>
          <a:ln>
            <a:noFill/>
          </a:ln>
        </p:spPr>
      </p:pic>
      <p:pic>
        <p:nvPicPr>
          <p:cNvPr id="311" name="Google Shape;311;p41"/>
          <p:cNvPicPr preferRelativeResize="0"/>
          <p:nvPr/>
        </p:nvPicPr>
        <p:blipFill>
          <a:blip r:embed="rId4">
            <a:alphaModFix/>
          </a:blip>
          <a:stretch>
            <a:fillRect/>
          </a:stretch>
        </p:blipFill>
        <p:spPr>
          <a:xfrm>
            <a:off x="3663325" y="1149375"/>
            <a:ext cx="3752013" cy="1854434"/>
          </a:xfrm>
          <a:prstGeom prst="rect">
            <a:avLst/>
          </a:prstGeom>
          <a:noFill/>
          <a:ln>
            <a:noFill/>
          </a:ln>
        </p:spPr>
      </p:pic>
      <p:sp>
        <p:nvSpPr>
          <p:cNvPr id="312" name="Google Shape;312;p41"/>
          <p:cNvSpPr txBox="1"/>
          <p:nvPr>
            <p:ph idx="4294967295" type="body"/>
          </p:nvPr>
        </p:nvSpPr>
        <p:spPr>
          <a:xfrm>
            <a:off x="465950" y="1773900"/>
            <a:ext cx="2628900" cy="219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200"/>
              <a:t>-Male</a:t>
            </a:r>
            <a:endParaRPr sz="1200"/>
          </a:p>
          <a:p>
            <a:pPr indent="0" lvl="0" marL="0" rtl="0" algn="l">
              <a:lnSpc>
                <a:spcPct val="100000"/>
              </a:lnSpc>
              <a:spcBef>
                <a:spcPts val="1600"/>
              </a:spcBef>
              <a:spcAft>
                <a:spcPts val="0"/>
              </a:spcAft>
              <a:buNone/>
            </a:pPr>
            <a:r>
              <a:rPr lang="en" sz="1200"/>
              <a:t>On Avg K=9 fits best  </a:t>
            </a:r>
            <a:endParaRPr sz="1200"/>
          </a:p>
          <a:p>
            <a:pPr indent="0" lvl="0" marL="0" rtl="0" algn="l">
              <a:lnSpc>
                <a:spcPct val="100000"/>
              </a:lnSpc>
              <a:spcBef>
                <a:spcPts val="1600"/>
              </a:spcBef>
              <a:spcAft>
                <a:spcPts val="0"/>
              </a:spcAft>
              <a:buNone/>
            </a:pPr>
            <a:r>
              <a:rPr lang="en" sz="1200"/>
              <a:t>Avg RMSE: 0.050</a:t>
            </a:r>
            <a:endParaRPr sz="1200"/>
          </a:p>
          <a:p>
            <a:pPr indent="0" lvl="0" marL="0" rtl="0" algn="l">
              <a:lnSpc>
                <a:spcPct val="100000"/>
              </a:lnSpc>
              <a:spcBef>
                <a:spcPts val="1600"/>
              </a:spcBef>
              <a:spcAft>
                <a:spcPts val="0"/>
              </a:spcAft>
              <a:buNone/>
            </a:pPr>
            <a:r>
              <a:rPr b="1" lang="en" sz="1200"/>
              <a:t>-Female</a:t>
            </a:r>
            <a:endParaRPr b="1" sz="1200"/>
          </a:p>
          <a:p>
            <a:pPr indent="0" lvl="0" marL="0" rtl="0" algn="l">
              <a:lnSpc>
                <a:spcPct val="100000"/>
              </a:lnSpc>
              <a:spcBef>
                <a:spcPts val="1600"/>
              </a:spcBef>
              <a:spcAft>
                <a:spcPts val="0"/>
              </a:spcAft>
              <a:buNone/>
            </a:pPr>
            <a:r>
              <a:rPr lang="en" sz="1200"/>
              <a:t>On avg K=7 fits best  </a:t>
            </a:r>
            <a:endParaRPr sz="1200"/>
          </a:p>
          <a:p>
            <a:pPr indent="0" lvl="0" marL="0" rtl="0" algn="l">
              <a:lnSpc>
                <a:spcPct val="100000"/>
              </a:lnSpc>
              <a:spcBef>
                <a:spcPts val="1600"/>
              </a:spcBef>
              <a:spcAft>
                <a:spcPts val="0"/>
              </a:spcAft>
              <a:buNone/>
            </a:pPr>
            <a:r>
              <a:rPr lang="en" sz="1200"/>
              <a:t>Avg RMSE: 0.0479</a:t>
            </a:r>
            <a:endParaRPr sz="1200"/>
          </a:p>
          <a:p>
            <a:pPr indent="0" lvl="0" marL="0" rtl="0" algn="l">
              <a:lnSpc>
                <a:spcPct val="100000"/>
              </a:lnSpc>
              <a:spcBef>
                <a:spcPts val="1600"/>
              </a:spcBef>
              <a:spcAft>
                <a:spcPts val="0"/>
              </a:spcAft>
              <a:buNone/>
            </a:pPr>
            <a:r>
              <a:rPr b="1" lang="en" sz="1200"/>
              <a:t>-Limitation of this model: </a:t>
            </a:r>
            <a:r>
              <a:rPr lang="en" sz="1200"/>
              <a:t>Works more widely on the non-parametric settings</a:t>
            </a:r>
            <a:endParaRPr sz="1200"/>
          </a:p>
          <a:p>
            <a:pPr indent="0" lvl="0" marL="0" rtl="0" algn="l">
              <a:lnSpc>
                <a:spcPct val="100000"/>
              </a:lnSpc>
              <a:spcBef>
                <a:spcPts val="1600"/>
              </a:spcBef>
              <a:spcAft>
                <a:spcPts val="0"/>
              </a:spcAft>
              <a:buNone/>
            </a:pPr>
            <a:r>
              <a:t/>
            </a:r>
            <a:endParaRPr b="1" sz="1200"/>
          </a:p>
          <a:p>
            <a:pPr indent="0" lvl="0" marL="0" rtl="0" algn="l">
              <a:spcBef>
                <a:spcPts val="1600"/>
              </a:spcBef>
              <a:spcAft>
                <a:spcPts val="0"/>
              </a:spcAft>
              <a:buNone/>
            </a:pPr>
            <a:r>
              <a:t/>
            </a:r>
            <a:endParaRPr b="1" sz="1200"/>
          </a:p>
          <a:p>
            <a:pPr indent="0" lvl="0" marL="0" rtl="0" algn="l">
              <a:spcBef>
                <a:spcPts val="1600"/>
              </a:spcBef>
              <a:spcAft>
                <a:spcPts val="1600"/>
              </a:spcAft>
              <a:buNone/>
            </a:pPr>
            <a:r>
              <a:t/>
            </a:r>
            <a:endParaRPr b="1" sz="1200"/>
          </a:p>
        </p:txBody>
      </p:sp>
      <p:sp>
        <p:nvSpPr>
          <p:cNvPr id="313" name="Google Shape;313;p41"/>
          <p:cNvSpPr/>
          <p:nvPr/>
        </p:nvSpPr>
        <p:spPr>
          <a:xfrm>
            <a:off x="5820520" y="4013869"/>
            <a:ext cx="286500" cy="286500"/>
          </a:xfrm>
          <a:prstGeom prst="ellipse">
            <a:avLst/>
          </a:prstGeom>
          <a:noFill/>
          <a:ln cap="flat" cmpd="sng" w="19050">
            <a:solidFill>
              <a:srgbClr val="F062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4" name="Google Shape;314;p41"/>
          <p:cNvPicPr preferRelativeResize="0"/>
          <p:nvPr/>
        </p:nvPicPr>
        <p:blipFill rotWithShape="1">
          <a:blip r:embed="rId5">
            <a:alphaModFix/>
          </a:blip>
          <a:srcRect b="36134" l="0" r="20248" t="0"/>
          <a:stretch/>
        </p:blipFill>
        <p:spPr>
          <a:xfrm>
            <a:off x="5479025" y="2865950"/>
            <a:ext cx="581915" cy="137850"/>
          </a:xfrm>
          <a:prstGeom prst="rect">
            <a:avLst/>
          </a:prstGeom>
          <a:noFill/>
          <a:ln>
            <a:noFill/>
          </a:ln>
        </p:spPr>
      </p:pic>
      <p:sp>
        <p:nvSpPr>
          <p:cNvPr id="315" name="Google Shape;315;p41"/>
          <p:cNvSpPr/>
          <p:nvPr/>
        </p:nvSpPr>
        <p:spPr>
          <a:xfrm>
            <a:off x="6215795" y="1838907"/>
            <a:ext cx="286500" cy="286500"/>
          </a:xfrm>
          <a:prstGeom prst="ellipse">
            <a:avLst/>
          </a:prstGeom>
          <a:noFill/>
          <a:ln cap="flat" cmpd="sng" w="19050">
            <a:solidFill>
              <a:srgbClr val="F062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5698225" y="1353100"/>
            <a:ext cx="1139700" cy="325800"/>
          </a:xfrm>
          <a:prstGeom prst="wedgeRoundRectCallout">
            <a:avLst>
              <a:gd fmla="val -21432" name="adj1"/>
              <a:gd fmla="val 84969" name="adj2"/>
              <a:gd fmla="val 0" name="adj3"/>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k=9 gives lowest RMSE</a:t>
            </a:r>
            <a:r>
              <a:rPr lang="en"/>
              <a:t> </a:t>
            </a:r>
            <a:endParaRPr/>
          </a:p>
        </p:txBody>
      </p:sp>
      <p:sp>
        <p:nvSpPr>
          <p:cNvPr id="317" name="Google Shape;317;p41"/>
          <p:cNvSpPr/>
          <p:nvPr/>
        </p:nvSpPr>
        <p:spPr>
          <a:xfrm>
            <a:off x="5590400" y="3483100"/>
            <a:ext cx="1139700" cy="325800"/>
          </a:xfrm>
          <a:prstGeom prst="wedgeRoundRectCallout">
            <a:avLst>
              <a:gd fmla="val -21432" name="adj1"/>
              <a:gd fmla="val 84969" name="adj2"/>
              <a:gd fmla="val 0" name="adj3"/>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k=7 gives lowest RMSE</a:t>
            </a:r>
            <a:r>
              <a:rPr lang="en"/>
              <a:t> </a:t>
            </a:r>
            <a:endParaRPr/>
          </a:p>
        </p:txBody>
      </p:sp>
      <p:sp>
        <p:nvSpPr>
          <p:cNvPr id="318" name="Google Shape;318;p41"/>
          <p:cNvSpPr txBox="1"/>
          <p:nvPr/>
        </p:nvSpPr>
        <p:spPr>
          <a:xfrm>
            <a:off x="1099875" y="1302050"/>
            <a:ext cx="465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grpSp>
        <p:nvGrpSpPr>
          <p:cNvPr id="323" name="Google Shape;323;p42"/>
          <p:cNvGrpSpPr/>
          <p:nvPr/>
        </p:nvGrpSpPr>
        <p:grpSpPr>
          <a:xfrm>
            <a:off x="444225" y="1243261"/>
            <a:ext cx="2628925" cy="3666480"/>
            <a:chOff x="431925" y="1304875"/>
            <a:chExt cx="2628925" cy="3416400"/>
          </a:xfrm>
        </p:grpSpPr>
        <p:sp>
          <p:nvSpPr>
            <p:cNvPr id="324" name="Google Shape;324;p42"/>
            <p:cNvSpPr txBox="1"/>
            <p:nvPr/>
          </p:nvSpPr>
          <p:spPr>
            <a:xfrm>
              <a:off x="431925" y="1304875"/>
              <a:ext cx="2628900" cy="464100"/>
            </a:xfrm>
            <a:prstGeom prst="rect">
              <a:avLst/>
            </a:prstGeom>
            <a:solidFill>
              <a:schemeClr val="dk1"/>
            </a:solid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2"/>
            <p:cNvSpPr/>
            <p:nvPr/>
          </p:nvSpPr>
          <p:spPr>
            <a:xfrm>
              <a:off x="431950" y="1304875"/>
              <a:ext cx="2628900" cy="3416400"/>
            </a:xfrm>
            <a:prstGeom prst="rect">
              <a:avLst/>
            </a:prstGeom>
            <a:no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4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Regression Selection - Linear </a:t>
            </a:r>
            <a:endParaRPr>
              <a:solidFill>
                <a:srgbClr val="57068C"/>
              </a:solidFill>
            </a:endParaRPr>
          </a:p>
        </p:txBody>
      </p:sp>
      <p:sp>
        <p:nvSpPr>
          <p:cNvPr id="327" name="Google Shape;327;p42"/>
          <p:cNvSpPr txBox="1"/>
          <p:nvPr>
            <p:ph idx="4294967295" type="body"/>
          </p:nvPr>
        </p:nvSpPr>
        <p:spPr>
          <a:xfrm>
            <a:off x="444225" y="1243225"/>
            <a:ext cx="2628900" cy="510000"/>
          </a:xfrm>
          <a:prstGeom prst="rect">
            <a:avLst/>
          </a:prstGeom>
          <a:solidFill>
            <a:srgbClr val="57068C"/>
          </a:solidFill>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Linear Regression Model</a:t>
            </a:r>
            <a:endParaRPr sz="1600">
              <a:solidFill>
                <a:schemeClr val="lt1"/>
              </a:solidFill>
            </a:endParaRPr>
          </a:p>
        </p:txBody>
      </p:sp>
      <p:sp>
        <p:nvSpPr>
          <p:cNvPr id="328" name="Google Shape;328;p42"/>
          <p:cNvSpPr txBox="1"/>
          <p:nvPr>
            <p:ph idx="4294967295" type="body"/>
          </p:nvPr>
        </p:nvSpPr>
        <p:spPr>
          <a:xfrm>
            <a:off x="449825" y="1766744"/>
            <a:ext cx="2632500" cy="17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-Male</a:t>
            </a:r>
            <a:endParaRPr b="1" sz="1200"/>
          </a:p>
          <a:p>
            <a:pPr indent="0" lvl="0" marL="0" rtl="0" algn="l">
              <a:spcBef>
                <a:spcPts val="1600"/>
              </a:spcBef>
              <a:spcAft>
                <a:spcPts val="0"/>
              </a:spcAft>
              <a:buNone/>
            </a:pPr>
            <a:r>
              <a:rPr lang="en" sz="1200"/>
              <a:t>Avg R</a:t>
            </a:r>
            <a:r>
              <a:rPr baseline="30000" lang="en" sz="1200"/>
              <a:t>2</a:t>
            </a:r>
            <a:r>
              <a:rPr lang="en" sz="1200"/>
              <a:t>:  8.5%      Avg RMSE: 0.07</a:t>
            </a:r>
            <a:endParaRPr sz="1200"/>
          </a:p>
          <a:p>
            <a:pPr indent="0" lvl="0" marL="0" rtl="0" algn="l">
              <a:spcBef>
                <a:spcPts val="1600"/>
              </a:spcBef>
              <a:spcAft>
                <a:spcPts val="0"/>
              </a:spcAft>
              <a:buNone/>
            </a:pPr>
            <a:r>
              <a:rPr b="1" lang="en" sz="1200"/>
              <a:t>-Female</a:t>
            </a:r>
            <a:endParaRPr b="1" sz="1200"/>
          </a:p>
          <a:p>
            <a:pPr indent="0" lvl="0" marL="0" rtl="0" algn="l">
              <a:spcBef>
                <a:spcPts val="1600"/>
              </a:spcBef>
              <a:spcAft>
                <a:spcPts val="0"/>
              </a:spcAft>
              <a:buNone/>
            </a:pPr>
            <a:r>
              <a:rPr lang="en" sz="1200"/>
              <a:t>Avg R</a:t>
            </a:r>
            <a:r>
              <a:rPr baseline="30000" lang="en" sz="1200"/>
              <a:t>2</a:t>
            </a:r>
            <a:r>
              <a:rPr lang="en" sz="1200"/>
              <a:t>:  5.6%   Avg RMSE: 0.053</a:t>
            </a:r>
            <a:endParaRPr sz="1200"/>
          </a:p>
          <a:p>
            <a:pPr indent="0" lvl="0" marL="0" rtl="0" algn="l">
              <a:lnSpc>
                <a:spcPct val="100000"/>
              </a:lnSpc>
              <a:spcBef>
                <a:spcPts val="1600"/>
              </a:spcBef>
              <a:spcAft>
                <a:spcPts val="0"/>
              </a:spcAft>
              <a:buNone/>
            </a:pPr>
            <a:r>
              <a:rPr b="1" lang="en" sz="1200"/>
              <a:t>-Limitation of this model: </a:t>
            </a:r>
            <a:r>
              <a:rPr lang="en" sz="1200"/>
              <a:t>Low R</a:t>
            </a:r>
            <a:r>
              <a:rPr baseline="30000" lang="en" sz="1200"/>
              <a:t>2</a:t>
            </a:r>
            <a:r>
              <a:rPr lang="en" sz="1200"/>
              <a:t> (below 10%) indicates the data fits this linear regression model poorly. </a:t>
            </a:r>
            <a:endParaRPr sz="1200"/>
          </a:p>
          <a:p>
            <a:pPr indent="0" lvl="0" marL="0" rtl="0" algn="l">
              <a:lnSpc>
                <a:spcPct val="100000"/>
              </a:lnSpc>
              <a:spcBef>
                <a:spcPts val="1600"/>
              </a:spcBef>
              <a:spcAft>
                <a:spcPts val="1600"/>
              </a:spcAft>
              <a:buNone/>
            </a:pPr>
            <a:r>
              <a:rPr lang="en" sz="1200"/>
              <a:t>Average t-value is 1.465,  not statistically significant. </a:t>
            </a:r>
            <a:endParaRPr sz="1200"/>
          </a:p>
        </p:txBody>
      </p:sp>
      <p:pic>
        <p:nvPicPr>
          <p:cNvPr id="329" name="Google Shape;329;p42"/>
          <p:cNvPicPr preferRelativeResize="0"/>
          <p:nvPr/>
        </p:nvPicPr>
        <p:blipFill>
          <a:blip r:embed="rId3">
            <a:alphaModFix/>
          </a:blip>
          <a:stretch>
            <a:fillRect/>
          </a:stretch>
        </p:blipFill>
        <p:spPr>
          <a:xfrm>
            <a:off x="4126688" y="1017800"/>
            <a:ext cx="3545649" cy="2049800"/>
          </a:xfrm>
          <a:prstGeom prst="rect">
            <a:avLst/>
          </a:prstGeom>
          <a:noFill/>
          <a:ln>
            <a:noFill/>
          </a:ln>
        </p:spPr>
      </p:pic>
      <p:pic>
        <p:nvPicPr>
          <p:cNvPr id="330" name="Google Shape;330;p42"/>
          <p:cNvPicPr preferRelativeResize="0"/>
          <p:nvPr/>
        </p:nvPicPr>
        <p:blipFill>
          <a:blip r:embed="rId4">
            <a:alphaModFix/>
          </a:blip>
          <a:stretch>
            <a:fillRect/>
          </a:stretch>
        </p:blipFill>
        <p:spPr>
          <a:xfrm>
            <a:off x="4126700" y="3067600"/>
            <a:ext cx="3545625" cy="20758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grpSp>
        <p:nvGrpSpPr>
          <p:cNvPr id="335" name="Google Shape;335;p43"/>
          <p:cNvGrpSpPr/>
          <p:nvPr/>
        </p:nvGrpSpPr>
        <p:grpSpPr>
          <a:xfrm>
            <a:off x="431925" y="1255700"/>
            <a:ext cx="2628925" cy="3666480"/>
            <a:chOff x="431925" y="1304875"/>
            <a:chExt cx="2628925" cy="3416400"/>
          </a:xfrm>
        </p:grpSpPr>
        <p:sp>
          <p:nvSpPr>
            <p:cNvPr id="336" name="Google Shape;336;p43"/>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7068C"/>
                </a:solidFill>
              </a:endParaRPr>
            </a:p>
          </p:txBody>
        </p:sp>
        <p:sp>
          <p:nvSpPr>
            <p:cNvPr id="337" name="Google Shape;337;p43"/>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7068C"/>
                </a:solidFill>
              </a:endParaRPr>
            </a:p>
          </p:txBody>
        </p:sp>
      </p:grpSp>
      <p:sp>
        <p:nvSpPr>
          <p:cNvPr id="338" name="Google Shape;338;p4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Regression Selection - Log-linear</a:t>
            </a:r>
            <a:endParaRPr>
              <a:solidFill>
                <a:srgbClr val="57068C"/>
              </a:solidFill>
            </a:endParaRPr>
          </a:p>
        </p:txBody>
      </p:sp>
      <p:sp>
        <p:nvSpPr>
          <p:cNvPr id="339" name="Google Shape;339;p43"/>
          <p:cNvSpPr txBox="1"/>
          <p:nvPr>
            <p:ph idx="4294967295" type="body"/>
          </p:nvPr>
        </p:nvSpPr>
        <p:spPr>
          <a:xfrm>
            <a:off x="436950" y="1255650"/>
            <a:ext cx="2623800" cy="507300"/>
          </a:xfrm>
          <a:prstGeom prst="rect">
            <a:avLst/>
          </a:prstGeom>
          <a:solidFill>
            <a:srgbClr val="57068C"/>
          </a:solidFill>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lt1"/>
                </a:solidFill>
              </a:rPr>
              <a:t>Log-linear Regression Model </a:t>
            </a:r>
            <a:endParaRPr sz="1400">
              <a:solidFill>
                <a:schemeClr val="lt1"/>
              </a:solidFill>
            </a:endParaRPr>
          </a:p>
        </p:txBody>
      </p:sp>
      <p:sp>
        <p:nvSpPr>
          <p:cNvPr id="340" name="Google Shape;340;p43"/>
          <p:cNvSpPr txBox="1"/>
          <p:nvPr>
            <p:ph idx="4294967295" type="body"/>
          </p:nvPr>
        </p:nvSpPr>
        <p:spPr>
          <a:xfrm>
            <a:off x="431950" y="1729175"/>
            <a:ext cx="2628900" cy="22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-Male</a:t>
            </a:r>
            <a:endParaRPr b="1" sz="1200"/>
          </a:p>
          <a:p>
            <a:pPr indent="0" lvl="0" marL="0" rtl="0" algn="l">
              <a:spcBef>
                <a:spcPts val="1600"/>
              </a:spcBef>
              <a:spcAft>
                <a:spcPts val="0"/>
              </a:spcAft>
              <a:buNone/>
            </a:pPr>
            <a:r>
              <a:rPr lang="en" sz="1200"/>
              <a:t>Avg R</a:t>
            </a:r>
            <a:r>
              <a:rPr baseline="30000" lang="en" sz="1200"/>
              <a:t>2</a:t>
            </a:r>
            <a:r>
              <a:rPr lang="en" sz="1200"/>
              <a:t>: 17.44 %    Avg RMSE: 0.37</a:t>
            </a:r>
            <a:endParaRPr sz="1200"/>
          </a:p>
          <a:p>
            <a:pPr indent="0" lvl="0" marL="0" rtl="0" algn="l">
              <a:spcBef>
                <a:spcPts val="1600"/>
              </a:spcBef>
              <a:spcAft>
                <a:spcPts val="0"/>
              </a:spcAft>
              <a:buNone/>
            </a:pPr>
            <a:r>
              <a:rPr b="1" lang="en" sz="1200"/>
              <a:t>-Female</a:t>
            </a:r>
            <a:endParaRPr b="1" sz="1200"/>
          </a:p>
          <a:p>
            <a:pPr indent="0" lvl="0" marL="0" rtl="0" algn="l">
              <a:spcBef>
                <a:spcPts val="1600"/>
              </a:spcBef>
              <a:spcAft>
                <a:spcPts val="0"/>
              </a:spcAft>
              <a:buNone/>
            </a:pPr>
            <a:r>
              <a:rPr lang="en" sz="1200"/>
              <a:t>Avg R</a:t>
            </a:r>
            <a:r>
              <a:rPr baseline="30000" lang="en" sz="1200"/>
              <a:t>2</a:t>
            </a:r>
            <a:r>
              <a:rPr lang="en" sz="1200"/>
              <a:t>: 12.45%   Avg RMSE: 0.39</a:t>
            </a:r>
            <a:endParaRPr b="1" sz="1200"/>
          </a:p>
          <a:p>
            <a:pPr indent="0" lvl="0" marL="0" rtl="0" algn="l">
              <a:spcBef>
                <a:spcPts val="1600"/>
              </a:spcBef>
              <a:spcAft>
                <a:spcPts val="0"/>
              </a:spcAft>
              <a:buNone/>
            </a:pPr>
            <a:r>
              <a:rPr b="1" lang="en" sz="1200"/>
              <a:t>-Advantages of this model: </a:t>
            </a:r>
            <a:r>
              <a:rPr lang="en" sz="1200"/>
              <a:t>Avg R</a:t>
            </a:r>
            <a:r>
              <a:rPr baseline="30000" lang="en" sz="1200"/>
              <a:t>2</a:t>
            </a:r>
            <a:r>
              <a:rPr lang="en" sz="1200"/>
              <a:t> is highest, 12%-18% is an acceptable percentage in social science studies</a:t>
            </a:r>
            <a:endParaRPr sz="1200"/>
          </a:p>
          <a:p>
            <a:pPr indent="0" lvl="0" marL="0" rtl="0" algn="l">
              <a:spcBef>
                <a:spcPts val="1600"/>
              </a:spcBef>
              <a:spcAft>
                <a:spcPts val="0"/>
              </a:spcAft>
              <a:buNone/>
            </a:pPr>
            <a:r>
              <a:rPr lang="en" sz="1200"/>
              <a:t>Average t-value is 2.21, statistically significant. </a:t>
            </a:r>
            <a:endParaRPr sz="1200"/>
          </a:p>
          <a:p>
            <a:pPr indent="0" lvl="0" marL="0" rtl="0" algn="l">
              <a:spcBef>
                <a:spcPts val="1600"/>
              </a:spcBef>
              <a:spcAft>
                <a:spcPts val="1600"/>
              </a:spcAft>
              <a:buNone/>
            </a:pPr>
            <a:r>
              <a:rPr lang="en" sz="1200"/>
              <a:t> </a:t>
            </a:r>
            <a:endParaRPr sz="1200"/>
          </a:p>
        </p:txBody>
      </p:sp>
      <p:pic>
        <p:nvPicPr>
          <p:cNvPr id="341" name="Google Shape;341;p43"/>
          <p:cNvPicPr preferRelativeResize="0"/>
          <p:nvPr/>
        </p:nvPicPr>
        <p:blipFill>
          <a:blip r:embed="rId3">
            <a:alphaModFix/>
          </a:blip>
          <a:stretch>
            <a:fillRect/>
          </a:stretch>
        </p:blipFill>
        <p:spPr>
          <a:xfrm>
            <a:off x="6143450" y="1333413"/>
            <a:ext cx="2954999" cy="2534251"/>
          </a:xfrm>
          <a:prstGeom prst="rect">
            <a:avLst/>
          </a:prstGeom>
          <a:noFill/>
          <a:ln>
            <a:noFill/>
          </a:ln>
        </p:spPr>
      </p:pic>
      <p:pic>
        <p:nvPicPr>
          <p:cNvPr id="342" name="Google Shape;342;p43"/>
          <p:cNvPicPr preferRelativeResize="0"/>
          <p:nvPr/>
        </p:nvPicPr>
        <p:blipFill>
          <a:blip r:embed="rId4">
            <a:alphaModFix/>
          </a:blip>
          <a:stretch>
            <a:fillRect/>
          </a:stretch>
        </p:blipFill>
        <p:spPr>
          <a:xfrm>
            <a:off x="3120513" y="1333413"/>
            <a:ext cx="2963276" cy="2534250"/>
          </a:xfrm>
          <a:prstGeom prst="rect">
            <a:avLst/>
          </a:prstGeom>
          <a:noFill/>
          <a:ln>
            <a:noFill/>
          </a:ln>
        </p:spPr>
      </p:pic>
      <p:sp>
        <p:nvSpPr>
          <p:cNvPr id="343" name="Google Shape;343;p43"/>
          <p:cNvSpPr txBox="1"/>
          <p:nvPr/>
        </p:nvSpPr>
        <p:spPr>
          <a:xfrm>
            <a:off x="3347000" y="4183300"/>
            <a:ext cx="5340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-Limitations: </a:t>
            </a:r>
            <a:r>
              <a:rPr lang="en" sz="1200">
                <a:latin typeface="Roboto"/>
                <a:ea typeface="Roboto"/>
                <a:cs typeface="Roboto"/>
                <a:sym typeface="Roboto"/>
              </a:rPr>
              <a:t>there are many other independent variables that may account for male and female unmarried rate difference. Bias in the regression should be further evaluated.  E.g. female emigration rate from rural to urban area</a:t>
            </a:r>
            <a:endParaRPr sz="12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Conclusion</a:t>
            </a:r>
            <a:endParaRPr>
              <a:solidFill>
                <a:srgbClr val="57068C"/>
              </a:solidFill>
            </a:endParaRPr>
          </a:p>
        </p:txBody>
      </p:sp>
      <p:sp>
        <p:nvSpPr>
          <p:cNvPr id="349" name="Google Shape;349;p44"/>
          <p:cNvSpPr txBox="1"/>
          <p:nvPr>
            <p:ph idx="4294967295" type="body"/>
          </p:nvPr>
        </p:nvSpPr>
        <p:spPr>
          <a:xfrm>
            <a:off x="311700" y="1090275"/>
            <a:ext cx="6050100" cy="3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-Rural Males are hurt from unbalanced sex ratios and rural marriage market collapses. </a:t>
            </a:r>
            <a:endParaRPr b="1" sz="1600"/>
          </a:p>
          <a:p>
            <a:pPr indent="457200" lvl="0" marL="0" rtl="0" algn="l">
              <a:spcBef>
                <a:spcPts val="800"/>
              </a:spcBef>
              <a:spcAft>
                <a:spcPts val="0"/>
              </a:spcAft>
              <a:buNone/>
            </a:pPr>
            <a:r>
              <a:rPr lang="en" sz="1400"/>
              <a:t>approximately 2% higher male unmarried rate than female as sex ratio increases  </a:t>
            </a:r>
            <a:endParaRPr sz="1400"/>
          </a:p>
          <a:p>
            <a:pPr indent="0" lvl="0" marL="0" rtl="0" algn="l">
              <a:spcBef>
                <a:spcPts val="800"/>
              </a:spcBef>
              <a:spcAft>
                <a:spcPts val="0"/>
              </a:spcAft>
              <a:buNone/>
            </a:pPr>
            <a:r>
              <a:t/>
            </a:r>
            <a:endParaRPr b="1" sz="1600"/>
          </a:p>
          <a:p>
            <a:pPr indent="0" lvl="0" marL="0" rtl="0" algn="l">
              <a:spcBef>
                <a:spcPts val="800"/>
              </a:spcBef>
              <a:spcAft>
                <a:spcPts val="0"/>
              </a:spcAft>
              <a:buNone/>
            </a:pPr>
            <a:r>
              <a:rPr b="1" lang="en" sz="1600"/>
              <a:t>-Social Impact of “Missing Women Problem” and Collapse of Rural Marriage Market </a:t>
            </a:r>
            <a:endParaRPr sz="1600"/>
          </a:p>
          <a:p>
            <a:pPr indent="0" lvl="0" marL="0" rtl="0" algn="l">
              <a:spcBef>
                <a:spcPts val="800"/>
              </a:spcBef>
              <a:spcAft>
                <a:spcPts val="0"/>
              </a:spcAft>
              <a:buNone/>
            </a:pPr>
            <a:r>
              <a:rPr lang="en" sz="1400"/>
              <a:t>	-antagonism between men and women </a:t>
            </a:r>
            <a:endParaRPr sz="1400"/>
          </a:p>
          <a:p>
            <a:pPr indent="0" lvl="0" marL="0" rtl="0" algn="l">
              <a:spcBef>
                <a:spcPts val="800"/>
              </a:spcBef>
              <a:spcAft>
                <a:spcPts val="0"/>
              </a:spcAft>
              <a:buNone/>
            </a:pPr>
            <a:r>
              <a:rPr lang="en" sz="1400"/>
              <a:t>	-reduction in birth rate</a:t>
            </a:r>
            <a:endParaRPr sz="1400"/>
          </a:p>
          <a:p>
            <a:pPr indent="0" lvl="0" marL="0" rtl="0" algn="l">
              <a:spcBef>
                <a:spcPts val="800"/>
              </a:spcBef>
              <a:spcAft>
                <a:spcPts val="0"/>
              </a:spcAft>
              <a:buNone/>
            </a:pPr>
            <a:r>
              <a:rPr lang="en" sz="1400"/>
              <a:t>	-aging </a:t>
            </a:r>
            <a:r>
              <a:rPr lang="en" sz="1400"/>
              <a:t>population</a:t>
            </a:r>
            <a:endParaRPr sz="1400"/>
          </a:p>
          <a:p>
            <a:pPr indent="0" lvl="0" marL="0" rtl="0" algn="l">
              <a:spcBef>
                <a:spcPts val="800"/>
              </a:spcBef>
              <a:spcAft>
                <a:spcPts val="0"/>
              </a:spcAft>
              <a:buNone/>
            </a:pPr>
            <a:r>
              <a:rPr lang="en" sz="1400"/>
              <a:t>	-human trafficking</a:t>
            </a:r>
            <a:endParaRPr sz="1400"/>
          </a:p>
          <a:p>
            <a:pPr indent="0" lvl="0" marL="0" rtl="0" algn="l">
              <a:spcBef>
                <a:spcPts val="800"/>
              </a:spcBef>
              <a:spcAft>
                <a:spcPts val="800"/>
              </a:spcAft>
              <a:buNone/>
            </a:pPr>
            <a:r>
              <a:t/>
            </a:r>
            <a:endParaRPr b="1"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Consequences</a:t>
            </a:r>
            <a:r>
              <a:rPr lang="en">
                <a:solidFill>
                  <a:srgbClr val="57068C"/>
                </a:solidFill>
              </a:rPr>
              <a:t> of “Missing Women Problem”</a:t>
            </a:r>
            <a:endParaRPr/>
          </a:p>
        </p:txBody>
      </p:sp>
      <p:pic>
        <p:nvPicPr>
          <p:cNvPr id="355" name="Google Shape;355;p45"/>
          <p:cNvPicPr preferRelativeResize="0"/>
          <p:nvPr/>
        </p:nvPicPr>
        <p:blipFill rotWithShape="1">
          <a:blip r:embed="rId3">
            <a:alphaModFix/>
          </a:blip>
          <a:srcRect b="0" l="10313" r="0" t="0"/>
          <a:stretch/>
        </p:blipFill>
        <p:spPr>
          <a:xfrm>
            <a:off x="410775" y="1027575"/>
            <a:ext cx="3064074" cy="2073597"/>
          </a:xfrm>
          <a:prstGeom prst="rect">
            <a:avLst/>
          </a:prstGeom>
          <a:noFill/>
          <a:ln>
            <a:noFill/>
          </a:ln>
        </p:spPr>
      </p:pic>
      <p:pic>
        <p:nvPicPr>
          <p:cNvPr id="356" name="Google Shape;356;p45"/>
          <p:cNvPicPr preferRelativeResize="0"/>
          <p:nvPr/>
        </p:nvPicPr>
        <p:blipFill rotWithShape="1">
          <a:blip r:embed="rId4">
            <a:alphaModFix/>
          </a:blip>
          <a:srcRect b="0" l="4689" r="0" t="0"/>
          <a:stretch/>
        </p:blipFill>
        <p:spPr>
          <a:xfrm>
            <a:off x="3538825" y="1010725"/>
            <a:ext cx="3582950" cy="2107300"/>
          </a:xfrm>
          <a:prstGeom prst="rect">
            <a:avLst/>
          </a:prstGeom>
          <a:noFill/>
          <a:ln>
            <a:noFill/>
          </a:ln>
        </p:spPr>
      </p:pic>
      <p:sp>
        <p:nvSpPr>
          <p:cNvPr id="357" name="Google Shape;357;p45"/>
          <p:cNvSpPr txBox="1"/>
          <p:nvPr/>
        </p:nvSpPr>
        <p:spPr>
          <a:xfrm>
            <a:off x="410775" y="4759975"/>
            <a:ext cx="8733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latin typeface="Roboto"/>
                <a:ea typeface="Roboto"/>
                <a:cs typeface="Roboto"/>
                <a:sym typeface="Roboto"/>
              </a:rPr>
              <a:t>Sources: https://www.nytimes.com/2023/03/26/world/asia/china-crackdown-bride-prices.html#:~:text=Known%20in%20Mandarin%20as%20caili,paid%20by%20the%20groom's%20parents.</a:t>
            </a:r>
            <a:endParaRPr sz="600">
              <a:latin typeface="Roboto"/>
              <a:ea typeface="Roboto"/>
              <a:cs typeface="Roboto"/>
              <a:sym typeface="Roboto"/>
            </a:endParaRPr>
          </a:p>
          <a:p>
            <a:pPr indent="0" lvl="0" marL="0" rtl="0" algn="l">
              <a:spcBef>
                <a:spcPts val="0"/>
              </a:spcBef>
              <a:spcAft>
                <a:spcPts val="0"/>
              </a:spcAft>
              <a:buNone/>
            </a:pPr>
            <a:r>
              <a:rPr lang="en" sz="600">
                <a:latin typeface="Roboto"/>
                <a:ea typeface="Roboto"/>
                <a:cs typeface="Roboto"/>
                <a:sym typeface="Roboto"/>
              </a:rPr>
              <a:t>https://indianexpress.com/article/lifestyle/life-style/in-china-a-debate-over-sanitary-pads-on-trains-reflects-long-held-beliefs-about-women-and-menstruation-8230576/</a:t>
            </a:r>
            <a:endParaRPr sz="600">
              <a:latin typeface="Roboto"/>
              <a:ea typeface="Roboto"/>
              <a:cs typeface="Roboto"/>
              <a:sym typeface="Roboto"/>
            </a:endParaRPr>
          </a:p>
          <a:p>
            <a:pPr indent="0" lvl="0" marL="0" rtl="0" algn="l">
              <a:spcBef>
                <a:spcPts val="0"/>
              </a:spcBef>
              <a:spcAft>
                <a:spcPts val="0"/>
              </a:spcAft>
              <a:buNone/>
            </a:pPr>
            <a:r>
              <a:rPr lang="en" sz="600">
                <a:latin typeface="Roboto"/>
                <a:ea typeface="Roboto"/>
                <a:cs typeface="Roboto"/>
                <a:sym typeface="Roboto"/>
              </a:rPr>
              <a:t>https://www.state.gov/reports/2022-trafficking-in-persons-report/china/</a:t>
            </a:r>
            <a:endParaRPr sz="600">
              <a:latin typeface="Roboto"/>
              <a:ea typeface="Roboto"/>
              <a:cs typeface="Roboto"/>
              <a:sym typeface="Roboto"/>
            </a:endParaRPr>
          </a:p>
          <a:p>
            <a:pPr indent="0" lvl="0" marL="0" rtl="0" algn="l">
              <a:spcBef>
                <a:spcPts val="0"/>
              </a:spcBef>
              <a:spcAft>
                <a:spcPts val="0"/>
              </a:spcAft>
              <a:buNone/>
            </a:pPr>
            <a:r>
              <a:t/>
            </a:r>
            <a:endParaRPr sz="800">
              <a:latin typeface="Roboto"/>
              <a:ea typeface="Roboto"/>
              <a:cs typeface="Roboto"/>
              <a:sym typeface="Roboto"/>
            </a:endParaRPr>
          </a:p>
          <a:p>
            <a:pPr indent="0" lvl="0" marL="0" rtl="0" algn="l">
              <a:spcBef>
                <a:spcPts val="0"/>
              </a:spcBef>
              <a:spcAft>
                <a:spcPts val="0"/>
              </a:spcAft>
              <a:buNone/>
            </a:pPr>
            <a:r>
              <a:t/>
            </a:r>
            <a:endParaRPr sz="800">
              <a:latin typeface="Roboto"/>
              <a:ea typeface="Roboto"/>
              <a:cs typeface="Roboto"/>
              <a:sym typeface="Roboto"/>
            </a:endParaRPr>
          </a:p>
        </p:txBody>
      </p:sp>
      <p:pic>
        <p:nvPicPr>
          <p:cNvPr id="358" name="Google Shape;358;p45"/>
          <p:cNvPicPr preferRelativeResize="0"/>
          <p:nvPr/>
        </p:nvPicPr>
        <p:blipFill>
          <a:blip r:embed="rId5">
            <a:alphaModFix/>
          </a:blip>
          <a:stretch>
            <a:fillRect/>
          </a:stretch>
        </p:blipFill>
        <p:spPr>
          <a:xfrm>
            <a:off x="573650" y="3183400"/>
            <a:ext cx="3082358" cy="1456888"/>
          </a:xfrm>
          <a:prstGeom prst="rect">
            <a:avLst/>
          </a:prstGeom>
          <a:noFill/>
          <a:ln>
            <a:noFill/>
          </a:ln>
        </p:spPr>
      </p:pic>
      <p:pic>
        <p:nvPicPr>
          <p:cNvPr id="359" name="Google Shape;359;p45"/>
          <p:cNvPicPr preferRelativeResize="0"/>
          <p:nvPr/>
        </p:nvPicPr>
        <p:blipFill>
          <a:blip r:embed="rId6">
            <a:alphaModFix/>
          </a:blip>
          <a:stretch>
            <a:fillRect/>
          </a:stretch>
        </p:blipFill>
        <p:spPr>
          <a:xfrm>
            <a:off x="3656000" y="3118025"/>
            <a:ext cx="3753524" cy="1036350"/>
          </a:xfrm>
          <a:prstGeom prst="rect">
            <a:avLst/>
          </a:prstGeom>
          <a:noFill/>
          <a:ln>
            <a:noFill/>
          </a:ln>
        </p:spPr>
      </p:pic>
      <p:cxnSp>
        <p:nvCxnSpPr>
          <p:cNvPr id="360" name="Google Shape;360;p45"/>
          <p:cNvCxnSpPr/>
          <p:nvPr/>
        </p:nvCxnSpPr>
        <p:spPr>
          <a:xfrm>
            <a:off x="3747747" y="3313174"/>
            <a:ext cx="3538200" cy="0"/>
          </a:xfrm>
          <a:prstGeom prst="straightConnector1">
            <a:avLst/>
          </a:prstGeom>
          <a:noFill/>
          <a:ln cap="flat" cmpd="sng" w="9525">
            <a:solidFill>
              <a:srgbClr val="FF0000"/>
            </a:solidFill>
            <a:prstDash val="solid"/>
            <a:round/>
            <a:headEnd len="med" w="med" type="none"/>
            <a:tailEnd len="med" w="med" type="none"/>
          </a:ln>
        </p:spPr>
      </p:cxnSp>
      <p:cxnSp>
        <p:nvCxnSpPr>
          <p:cNvPr id="361" name="Google Shape;361;p45"/>
          <p:cNvCxnSpPr/>
          <p:nvPr/>
        </p:nvCxnSpPr>
        <p:spPr>
          <a:xfrm flipH="1" rot="10800000">
            <a:off x="3747750" y="3445550"/>
            <a:ext cx="3347100" cy="22200"/>
          </a:xfrm>
          <a:prstGeom prst="straightConnector1">
            <a:avLst/>
          </a:prstGeom>
          <a:noFill/>
          <a:ln cap="flat" cmpd="sng" w="9525">
            <a:solidFill>
              <a:srgbClr val="FF0000"/>
            </a:solidFill>
            <a:prstDash val="solid"/>
            <a:round/>
            <a:headEnd len="med" w="med" type="none"/>
            <a:tailEnd len="med" w="med" type="none"/>
          </a:ln>
        </p:spPr>
      </p:cxnSp>
      <p:pic>
        <p:nvPicPr>
          <p:cNvPr id="362" name="Google Shape;362;p45"/>
          <p:cNvPicPr preferRelativeResize="0"/>
          <p:nvPr/>
        </p:nvPicPr>
        <p:blipFill>
          <a:blip r:embed="rId7">
            <a:alphaModFix/>
          </a:blip>
          <a:stretch>
            <a:fillRect/>
          </a:stretch>
        </p:blipFill>
        <p:spPr>
          <a:xfrm>
            <a:off x="5309021" y="1852232"/>
            <a:ext cx="3082349" cy="2788066"/>
          </a:xfrm>
          <a:prstGeom prst="rect">
            <a:avLst/>
          </a:prstGeom>
          <a:noFill/>
          <a:ln>
            <a:noFill/>
          </a:ln>
        </p:spPr>
      </p:pic>
      <p:pic>
        <p:nvPicPr>
          <p:cNvPr id="363" name="Google Shape;363;p45"/>
          <p:cNvPicPr preferRelativeResize="0"/>
          <p:nvPr/>
        </p:nvPicPr>
        <p:blipFill>
          <a:blip r:embed="rId8">
            <a:alphaModFix/>
          </a:blip>
          <a:stretch>
            <a:fillRect/>
          </a:stretch>
        </p:blipFill>
        <p:spPr>
          <a:xfrm>
            <a:off x="6081825" y="1027575"/>
            <a:ext cx="2682450" cy="3441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500"/>
                                        <p:tgtEl>
                                          <p:spTgt spid="3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Antagonism between men and women</a:t>
            </a:r>
            <a:endParaRPr>
              <a:solidFill>
                <a:srgbClr val="57068C"/>
              </a:solidFill>
            </a:endParaRPr>
          </a:p>
        </p:txBody>
      </p:sp>
      <p:sp>
        <p:nvSpPr>
          <p:cNvPr id="369" name="Google Shape;369;p46"/>
          <p:cNvSpPr txBox="1"/>
          <p:nvPr>
            <p:ph idx="4294967295" type="body"/>
          </p:nvPr>
        </p:nvSpPr>
        <p:spPr>
          <a:xfrm>
            <a:off x="311700" y="1090275"/>
            <a:ext cx="8248800" cy="3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Case Study 1: Whether the trains should sell female sanitary products </a:t>
            </a:r>
            <a:r>
              <a:rPr lang="en" sz="1600"/>
              <a:t> </a:t>
            </a:r>
            <a:endParaRPr sz="1600"/>
          </a:p>
          <a:p>
            <a:pPr indent="-317500" lvl="0" marL="457200" rtl="0" algn="l">
              <a:spcBef>
                <a:spcPts val="800"/>
              </a:spcBef>
              <a:spcAft>
                <a:spcPts val="0"/>
              </a:spcAft>
              <a:buSzPts val="1400"/>
              <a:buChar char="●"/>
            </a:pPr>
            <a:r>
              <a:rPr b="1" lang="en" sz="1400"/>
              <a:t>Basic Facts </a:t>
            </a:r>
            <a:endParaRPr b="1" sz="1400"/>
          </a:p>
          <a:p>
            <a:pPr indent="0" lvl="0" marL="0" rtl="0" algn="l">
              <a:spcBef>
                <a:spcPts val="800"/>
              </a:spcBef>
              <a:spcAft>
                <a:spcPts val="0"/>
              </a:spcAft>
              <a:buNone/>
            </a:pPr>
            <a:r>
              <a:rPr b="1" lang="en" sz="1400"/>
              <a:t>	</a:t>
            </a:r>
            <a:r>
              <a:rPr lang="en" sz="1200"/>
              <a:t>On Sept 15th 2022 – a female posted her dilemma and suggested a service improvement</a:t>
            </a:r>
            <a:endParaRPr sz="1200"/>
          </a:p>
          <a:p>
            <a:pPr indent="457200" lvl="0" marL="0" rtl="0" algn="l">
              <a:spcBef>
                <a:spcPts val="800"/>
              </a:spcBef>
              <a:spcAft>
                <a:spcPts val="0"/>
              </a:spcAft>
              <a:buNone/>
            </a:pPr>
            <a:r>
              <a:rPr lang="en" sz="1200"/>
              <a:t>On </a:t>
            </a:r>
            <a:r>
              <a:rPr lang="en" sz="1200"/>
              <a:t>Sept 17th 2022 – This post became viral on various social media platforms and people’s opinions are divided. </a:t>
            </a:r>
            <a:endParaRPr sz="1200"/>
          </a:p>
          <a:p>
            <a:pPr indent="457200" lvl="0" marL="0" rtl="0" algn="l">
              <a:spcBef>
                <a:spcPts val="800"/>
              </a:spcBef>
              <a:spcAft>
                <a:spcPts val="0"/>
              </a:spcAft>
              <a:buNone/>
            </a:pPr>
            <a:r>
              <a:rPr lang="en" sz="1200"/>
              <a:t>60,000 Related News, 9.6 </a:t>
            </a:r>
            <a:r>
              <a:rPr lang="en" sz="1200"/>
              <a:t>hundred m</a:t>
            </a:r>
            <a:r>
              <a:rPr lang="en" sz="1200"/>
              <a:t>illion </a:t>
            </a:r>
            <a:r>
              <a:rPr lang="en" sz="1200"/>
              <a:t>Reading and 257 thousand </a:t>
            </a:r>
            <a:r>
              <a:rPr lang="en" sz="1200"/>
              <a:t>Discussion </a:t>
            </a:r>
            <a:endParaRPr sz="1200"/>
          </a:p>
          <a:p>
            <a:pPr indent="-317500" lvl="0" marL="457200" rtl="0" algn="l">
              <a:spcBef>
                <a:spcPts val="800"/>
              </a:spcBef>
              <a:spcAft>
                <a:spcPts val="0"/>
              </a:spcAft>
              <a:buSzPts val="1400"/>
              <a:buChar char="●"/>
            </a:pPr>
            <a:r>
              <a:rPr b="1" lang="en" sz="1400"/>
              <a:t>Conflicts:</a:t>
            </a:r>
            <a:endParaRPr b="1" sz="1400"/>
          </a:p>
          <a:p>
            <a:pPr indent="0" lvl="0" marL="457200" rtl="0" algn="l">
              <a:spcBef>
                <a:spcPts val="800"/>
              </a:spcBef>
              <a:spcAft>
                <a:spcPts val="0"/>
              </a:spcAft>
              <a:buNone/>
            </a:pPr>
            <a:r>
              <a:rPr lang="en" sz="1200"/>
              <a:t>Males: dealing with menstruation is a personal business for women and trains has no duty to offer female sanitary products. Women overreacted on this problem. </a:t>
            </a:r>
            <a:endParaRPr sz="1200"/>
          </a:p>
          <a:p>
            <a:pPr indent="0" lvl="0" marL="457200" rtl="0" algn="l">
              <a:spcBef>
                <a:spcPts val="800"/>
              </a:spcBef>
              <a:spcAft>
                <a:spcPts val="0"/>
              </a:spcAft>
              <a:buNone/>
            </a:pPr>
            <a:r>
              <a:rPr lang="en" sz="1200"/>
              <a:t>Women: having a period on train without sanitary pads is a real trouble and sanitary products should be sold normally like any other goods. M</a:t>
            </a:r>
            <a:r>
              <a:rPr lang="en" sz="1200"/>
              <a:t>en showed no empathy on this problem. </a:t>
            </a:r>
            <a:endParaRPr sz="1200"/>
          </a:p>
          <a:p>
            <a:pPr indent="-317500" lvl="0" marL="457200" rtl="0" algn="l">
              <a:lnSpc>
                <a:spcPct val="150000"/>
              </a:lnSpc>
              <a:spcBef>
                <a:spcPts val="800"/>
              </a:spcBef>
              <a:spcAft>
                <a:spcPts val="0"/>
              </a:spcAft>
              <a:buSzPts val="1400"/>
              <a:buChar char="●"/>
            </a:pPr>
            <a:r>
              <a:rPr b="1" lang="en" sz="1400"/>
              <a:t>Reasons Behind: </a:t>
            </a:r>
            <a:endParaRPr b="1" sz="1400"/>
          </a:p>
          <a:p>
            <a:pPr indent="457200" lvl="0" marL="0" rtl="0" algn="l">
              <a:spcBef>
                <a:spcPts val="0"/>
              </a:spcBef>
              <a:spcAft>
                <a:spcPts val="0"/>
              </a:spcAft>
              <a:buNone/>
            </a:pPr>
            <a:r>
              <a:rPr lang="en" sz="1200"/>
              <a:t>Menstrual Shame &amp; Ignoring Women’s Needs &amp; Women are underrepresented   </a:t>
            </a:r>
            <a:endParaRPr sz="1200"/>
          </a:p>
          <a:p>
            <a:pPr indent="457200" lvl="0" marL="0" rtl="0" algn="l">
              <a:spcBef>
                <a:spcPts val="800"/>
              </a:spcBef>
              <a:spcAft>
                <a:spcPts val="0"/>
              </a:spcAft>
              <a:buNone/>
            </a:pPr>
            <a:r>
              <a:t/>
            </a:r>
            <a:endParaRPr sz="1400"/>
          </a:p>
          <a:p>
            <a:pPr indent="457200" lvl="0" marL="0" rtl="0" algn="l">
              <a:spcBef>
                <a:spcPts val="0"/>
              </a:spcBef>
              <a:spcAft>
                <a:spcPts val="0"/>
              </a:spcAft>
              <a:buNone/>
            </a:pPr>
            <a:r>
              <a:t/>
            </a:r>
            <a:endParaRPr sz="1400"/>
          </a:p>
          <a:p>
            <a:pPr indent="457200" lvl="0" marL="0" rtl="0" algn="l">
              <a:spcBef>
                <a:spcPts val="800"/>
              </a:spcBef>
              <a:spcAft>
                <a:spcPts val="0"/>
              </a:spcAft>
              <a:buNone/>
            </a:pPr>
            <a:r>
              <a:t/>
            </a:r>
            <a:endParaRPr sz="1600"/>
          </a:p>
          <a:p>
            <a:pPr indent="0" lvl="0" marL="0" rtl="0" algn="l">
              <a:spcBef>
                <a:spcPts val="800"/>
              </a:spcBef>
              <a:spcAft>
                <a:spcPts val="0"/>
              </a:spcAft>
              <a:buNone/>
            </a:pPr>
            <a:r>
              <a:t/>
            </a:r>
            <a:endParaRPr sz="1600"/>
          </a:p>
          <a:p>
            <a:pPr indent="0" lvl="0" marL="0" rtl="0" algn="l">
              <a:spcBef>
                <a:spcPts val="800"/>
              </a:spcBef>
              <a:spcAft>
                <a:spcPts val="800"/>
              </a:spcAft>
              <a:buNone/>
            </a:pPr>
            <a:r>
              <a:t/>
            </a:r>
            <a:endParaRPr b="1" sz="1200"/>
          </a:p>
        </p:txBody>
      </p:sp>
      <p:sp>
        <p:nvSpPr>
          <p:cNvPr id="370" name="Google Shape;370;p46"/>
          <p:cNvSpPr txBox="1"/>
          <p:nvPr/>
        </p:nvSpPr>
        <p:spPr>
          <a:xfrm>
            <a:off x="311700" y="4764300"/>
            <a:ext cx="8733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Sources:</a:t>
            </a:r>
            <a:r>
              <a:rPr lang="en" sz="800">
                <a:latin typeface="Roboto"/>
                <a:ea typeface="Roboto"/>
                <a:cs typeface="Roboto"/>
                <a:sym typeface="Roboto"/>
              </a:rPr>
              <a:t> https://www.zhihu.com/topic/26257189/hot</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https://www.nytimes.com/zh-hans/2022/09/22/world/asia/china-women-period-sanitary-pads.html</a:t>
            </a:r>
            <a:endParaRPr sz="8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7068C"/>
                </a:solidFill>
              </a:rPr>
              <a:t>Antagonism between men and women</a:t>
            </a:r>
            <a:endParaRPr>
              <a:solidFill>
                <a:srgbClr val="57068C"/>
              </a:solidFill>
            </a:endParaRPr>
          </a:p>
          <a:p>
            <a:pPr indent="0" lvl="0" marL="0" rtl="0" algn="l">
              <a:spcBef>
                <a:spcPts val="0"/>
              </a:spcBef>
              <a:spcAft>
                <a:spcPts val="0"/>
              </a:spcAft>
              <a:buNone/>
            </a:pPr>
            <a:r>
              <a:t/>
            </a:r>
            <a:endParaRPr/>
          </a:p>
        </p:txBody>
      </p:sp>
      <p:sp>
        <p:nvSpPr>
          <p:cNvPr id="376" name="Google Shape;376;p47"/>
          <p:cNvSpPr txBox="1"/>
          <p:nvPr>
            <p:ph idx="4294967295" type="body"/>
          </p:nvPr>
        </p:nvSpPr>
        <p:spPr>
          <a:xfrm>
            <a:off x="311700" y="1090275"/>
            <a:ext cx="8230800" cy="3918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400"/>
              <a:t>Case Study 2: </a:t>
            </a:r>
            <a:r>
              <a:rPr b="1" lang="en" sz="1400"/>
              <a:t>Skyrocketed bride price	</a:t>
            </a:r>
            <a:endParaRPr b="1" sz="1400"/>
          </a:p>
          <a:p>
            <a:pPr indent="-317500" lvl="0" marL="457200" rtl="0" algn="l">
              <a:lnSpc>
                <a:spcPct val="150000"/>
              </a:lnSpc>
              <a:spcBef>
                <a:spcPts val="800"/>
              </a:spcBef>
              <a:spcAft>
                <a:spcPts val="0"/>
              </a:spcAft>
              <a:buSzPts val="1400"/>
              <a:buChar char="●"/>
            </a:pPr>
            <a:r>
              <a:rPr b="1" lang="en" sz="1400"/>
              <a:t>Basic Facts </a:t>
            </a:r>
            <a:endParaRPr b="1" sz="1400"/>
          </a:p>
          <a:p>
            <a:pPr indent="0" lvl="0" marL="457200" rtl="0" algn="l">
              <a:lnSpc>
                <a:spcPct val="150000"/>
              </a:lnSpc>
              <a:spcBef>
                <a:spcPts val="800"/>
              </a:spcBef>
              <a:spcAft>
                <a:spcPts val="0"/>
              </a:spcAft>
              <a:buNone/>
            </a:pPr>
            <a:r>
              <a:rPr lang="en" sz="1200"/>
              <a:t>Usually between 10,000 and 100,000 RMB, especially a tradition in rural areas in China. The uprising pride price leads to lower marriage rate. </a:t>
            </a:r>
            <a:endParaRPr sz="1200"/>
          </a:p>
          <a:p>
            <a:pPr indent="-317500" lvl="0" marL="457200" rtl="0" algn="l">
              <a:lnSpc>
                <a:spcPct val="150000"/>
              </a:lnSpc>
              <a:spcBef>
                <a:spcPts val="0"/>
              </a:spcBef>
              <a:spcAft>
                <a:spcPts val="0"/>
              </a:spcAft>
              <a:buSzPts val="1400"/>
              <a:buChar char="●"/>
            </a:pPr>
            <a:r>
              <a:rPr b="1" lang="en" sz="1400"/>
              <a:t>Conflicts:</a:t>
            </a:r>
            <a:endParaRPr b="1" sz="1400"/>
          </a:p>
          <a:p>
            <a:pPr indent="0" lvl="0" marL="457200" rtl="0" algn="l">
              <a:lnSpc>
                <a:spcPct val="150000"/>
              </a:lnSpc>
              <a:spcBef>
                <a:spcPts val="0"/>
              </a:spcBef>
              <a:spcAft>
                <a:spcPts val="0"/>
              </a:spcAft>
              <a:buNone/>
            </a:pPr>
            <a:r>
              <a:rPr lang="en" sz="1200"/>
              <a:t>Males: especially low incomes ones,</a:t>
            </a:r>
            <a:r>
              <a:rPr lang="en" sz="1200"/>
              <a:t> </a:t>
            </a:r>
            <a:r>
              <a:rPr lang="en" sz="1200"/>
              <a:t>cannot</a:t>
            </a:r>
            <a:r>
              <a:rPr lang="en" sz="1200"/>
              <a:t> afford such a high bride price and cannot get married.</a:t>
            </a:r>
            <a:endParaRPr sz="1200"/>
          </a:p>
          <a:p>
            <a:pPr indent="0" lvl="0" marL="457200" rtl="0" algn="l">
              <a:lnSpc>
                <a:spcPct val="150000"/>
              </a:lnSpc>
              <a:spcBef>
                <a:spcPts val="800"/>
              </a:spcBef>
              <a:spcAft>
                <a:spcPts val="0"/>
              </a:spcAft>
              <a:buNone/>
            </a:pPr>
            <a:r>
              <a:rPr lang="en" sz="1200"/>
              <a:t>Female: especially rural ones, justifies bride price because of taking all family chores, </a:t>
            </a:r>
            <a:r>
              <a:rPr lang="en" sz="1200"/>
              <a:t>giving birth to children and taking care of the whole family after marriage. Don’t want to get married without bride price. </a:t>
            </a:r>
            <a:endParaRPr sz="1200"/>
          </a:p>
          <a:p>
            <a:pPr indent="-317500" lvl="0" marL="457200" rtl="0" algn="l">
              <a:lnSpc>
                <a:spcPct val="150000"/>
              </a:lnSpc>
              <a:spcBef>
                <a:spcPts val="800"/>
              </a:spcBef>
              <a:spcAft>
                <a:spcPts val="0"/>
              </a:spcAft>
              <a:buSzPts val="1400"/>
              <a:buChar char="●"/>
            </a:pPr>
            <a:r>
              <a:rPr b="1" lang="en" sz="1400"/>
              <a:t>Reasons Behind: </a:t>
            </a:r>
            <a:endParaRPr b="1" sz="1400"/>
          </a:p>
          <a:p>
            <a:pPr indent="0" lvl="0" marL="457200" rtl="0" algn="l">
              <a:lnSpc>
                <a:spcPct val="150000"/>
              </a:lnSpc>
              <a:spcBef>
                <a:spcPts val="0"/>
              </a:spcBef>
              <a:spcAft>
                <a:spcPts val="0"/>
              </a:spcAft>
              <a:buNone/>
            </a:pPr>
            <a:r>
              <a:rPr lang="en" sz="1200"/>
              <a:t>Objectification of women, the Dilemma of Women without Economics Independence &amp; Few laws protecting women’s rights in marriage and family. </a:t>
            </a:r>
            <a:endParaRPr sz="1200"/>
          </a:p>
          <a:p>
            <a:pPr indent="45720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600"/>
          </a:p>
          <a:p>
            <a:pPr indent="0" lvl="0" marL="0" rtl="0" algn="l">
              <a:spcBef>
                <a:spcPts val="800"/>
              </a:spcBef>
              <a:spcAft>
                <a:spcPts val="0"/>
              </a:spcAft>
              <a:buNone/>
            </a:pPr>
            <a:r>
              <a:t/>
            </a:r>
            <a:endParaRPr b="1" sz="1600"/>
          </a:p>
          <a:p>
            <a:pPr indent="0" lvl="0" marL="0" rtl="0" algn="l">
              <a:spcBef>
                <a:spcPts val="800"/>
              </a:spcBef>
              <a:spcAft>
                <a:spcPts val="800"/>
              </a:spcAft>
              <a:buNone/>
            </a:pPr>
            <a:r>
              <a:t/>
            </a:r>
            <a:endParaRPr b="1" sz="1200"/>
          </a:p>
        </p:txBody>
      </p:sp>
      <p:sp>
        <p:nvSpPr>
          <p:cNvPr id="377" name="Google Shape;377;p47"/>
          <p:cNvSpPr txBox="1"/>
          <p:nvPr/>
        </p:nvSpPr>
        <p:spPr>
          <a:xfrm>
            <a:off x="311700" y="4765975"/>
            <a:ext cx="8733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Sources: https://cn.nytimes.com/china/20230327/china-crackdown-bride-prices/</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https://finance.eastmoney.com/a/202302142635301836.html</a:t>
            </a:r>
            <a:endParaRPr sz="800">
              <a:latin typeface="Roboto"/>
              <a:ea typeface="Roboto"/>
              <a:cs typeface="Roboto"/>
              <a:sym typeface="Roboto"/>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